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大標題文字</a:t>
            </a:r>
          </a:p>
        </p:txBody>
      </p:sp>
      <p:sp>
        <p:nvSpPr>
          <p:cNvPr id="30" name="內文層級一…"/>
          <p:cNvSpPr txBox="1"/>
          <p:nvPr>
            <p:ph type="body" sz="quarter" idx="1"/>
          </p:nvPr>
        </p:nvSpPr>
        <p:spPr>
          <a:xfrm>
            <a:off x="722312" y="2906713"/>
            <a:ext cx="7772401" cy="150019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9" name="內文層級一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8" name="內文層級一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9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73" name="內文層級一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內文層級一…"/>
          <p:cNvSpPr txBox="1"/>
          <p:nvPr>
            <p:ph type="body" sz="quarter" idx="1"/>
          </p:nvPr>
        </p:nvSpPr>
        <p:spPr>
          <a:xfrm>
            <a:off x="1792288" y="5367337"/>
            <a:ext cx="5486404" cy="80486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1.png"/><Relationship Id="rId4" Type="http://schemas.openxmlformats.org/officeDocument/2006/relationships/hyperlink" Target="https://github.com/WinnieWeng0719/undercity.git" TargetMode="External"/><Relationship Id="rId5" Type="http://schemas.openxmlformats.org/officeDocument/2006/relationships/image" Target="../media/image7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5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6.png"/><Relationship Id="rId14" Type="http://schemas.openxmlformats.org/officeDocument/2006/relationships/image" Target="../media/image88.png"/><Relationship Id="rId15" Type="http://schemas.openxmlformats.org/officeDocument/2006/relationships/image" Target="../media/image73.png"/><Relationship Id="rId16" Type="http://schemas.openxmlformats.org/officeDocument/2006/relationships/image" Target="../media/image7.png"/><Relationship Id="rId17" Type="http://schemas.openxmlformats.org/officeDocument/2006/relationships/image" Target="../media/image77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1.jpeg"/><Relationship Id="rId7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1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-389733" y="-5965691"/>
            <a:ext cx="18677764" cy="20368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5" name="Freeform 4"/>
          <p:cNvSpPr/>
          <p:nvPr/>
        </p:nvSpPr>
        <p:spPr>
          <a:xfrm>
            <a:off x="0" y="3293421"/>
            <a:ext cx="4667630" cy="18500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" name="TextBox 5"/>
          <p:cNvSpPr txBox="1"/>
          <p:nvPr/>
        </p:nvSpPr>
        <p:spPr>
          <a:xfrm>
            <a:off x="4184133" y="5086763"/>
            <a:ext cx="10281109" cy="12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200"/>
              </a:lnSpc>
              <a:defRPr b="1" sz="9900">
                <a:solidFill>
                  <a:srgbClr val="17297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DUNGEONGAME</a:t>
            </a:r>
          </a:p>
        </p:txBody>
      </p:sp>
      <p:sp>
        <p:nvSpPr>
          <p:cNvPr id="97" name="Freeform 6"/>
          <p:cNvSpPr/>
          <p:nvPr/>
        </p:nvSpPr>
        <p:spPr>
          <a:xfrm>
            <a:off x="14328655" y="699028"/>
            <a:ext cx="2930650" cy="27121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TextBox 7"/>
          <p:cNvSpPr txBox="1"/>
          <p:nvPr/>
        </p:nvSpPr>
        <p:spPr>
          <a:xfrm>
            <a:off x="5738907" y="5945930"/>
            <a:ext cx="6810186" cy="71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4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物件導向期末專題報告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5117677" y="6768389"/>
            <a:ext cx="8052646" cy="71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4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B3201673 翁歆婷  B3208554 徐承昀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Freeform 3"/>
          <p:cNvSpPr/>
          <p:nvPr/>
        </p:nvSpPr>
        <p:spPr>
          <a:xfrm>
            <a:off x="-11478428" y="-8268951"/>
            <a:ext cx="18677764" cy="20368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0" name="Freeform 4"/>
          <p:cNvSpPr/>
          <p:nvPr/>
        </p:nvSpPr>
        <p:spPr>
          <a:xfrm>
            <a:off x="3096503" y="1675162"/>
            <a:ext cx="3005472" cy="22896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1" name="TextBox 6"/>
          <p:cNvSpPr txBox="1"/>
          <p:nvPr/>
        </p:nvSpPr>
        <p:spPr>
          <a:xfrm>
            <a:off x="7600328" y="1219200"/>
            <a:ext cx="7086605" cy="122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git hub連結</a:t>
            </a:r>
          </a:p>
        </p:txBody>
      </p:sp>
      <p:sp>
        <p:nvSpPr>
          <p:cNvPr id="412" name="TextBox 7"/>
          <p:cNvSpPr txBox="1"/>
          <p:nvPr/>
        </p:nvSpPr>
        <p:spPr>
          <a:xfrm>
            <a:off x="9607319" y="2166085"/>
            <a:ext cx="5542932" cy="96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900"/>
              </a:lnSpc>
              <a:defRPr b="1" sz="5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lacial Indifference Bold"/>
                <a:ea typeface="Glacial Indifference Bold"/>
                <a:cs typeface="Glacial Indifference Bold"/>
                <a:sym typeface="Glacial Indifference Bold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DungeonGame</a:t>
            </a:r>
          </a:p>
        </p:txBody>
      </p:sp>
      <p:pic>
        <p:nvPicPr>
          <p:cNvPr id="413" name="截圖 2025-06-10 晚上10.16.22.png" descr="截圖 2025-06-10 晚上10.16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8303" y="3452781"/>
            <a:ext cx="11379201" cy="6426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Freeform 3"/>
          <p:cNvSpPr/>
          <p:nvPr/>
        </p:nvSpPr>
        <p:spPr>
          <a:xfrm>
            <a:off x="8959464" y="-4395938"/>
            <a:ext cx="18677765" cy="20368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6" name="Freeform 4"/>
          <p:cNvSpPr/>
          <p:nvPr/>
        </p:nvSpPr>
        <p:spPr>
          <a:xfrm>
            <a:off x="15904133" y="-1493675"/>
            <a:ext cx="2710340" cy="29873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7" name="TextBox 5"/>
          <p:cNvSpPr txBox="1"/>
          <p:nvPr/>
        </p:nvSpPr>
        <p:spPr>
          <a:xfrm>
            <a:off x="1028700" y="687097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分工-&gt;翁歆婷</a:t>
            </a:r>
          </a:p>
        </p:txBody>
      </p:sp>
      <p:sp>
        <p:nvSpPr>
          <p:cNvPr id="418" name="TextBox 6"/>
          <p:cNvSpPr txBox="1"/>
          <p:nvPr/>
        </p:nvSpPr>
        <p:spPr>
          <a:xfrm>
            <a:off x="1028700" y="2036508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組長 </a:t>
            </a:r>
          </a:p>
        </p:txBody>
      </p:sp>
      <p:sp>
        <p:nvSpPr>
          <p:cNvPr id="419" name="TextBox 7"/>
          <p:cNvSpPr txBox="1"/>
          <p:nvPr/>
        </p:nvSpPr>
        <p:spPr>
          <a:xfrm>
            <a:off x="820602" y="2693240"/>
            <a:ext cx="8323400" cy="599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繪製UML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程式分檔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增加敵人角色、武器及藥水種類、防禦力、經驗值、升級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 程式製作、調整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寫README，參與簡報製作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f. 錄製運行畫面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Freeform 3"/>
          <p:cNvSpPr/>
          <p:nvPr/>
        </p:nvSpPr>
        <p:spPr>
          <a:xfrm>
            <a:off x="-9094426" y="-3098375"/>
            <a:ext cx="18677764" cy="20368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2" name="Freeform 4"/>
          <p:cNvSpPr/>
          <p:nvPr/>
        </p:nvSpPr>
        <p:spPr>
          <a:xfrm>
            <a:off x="3058820" y="-392655"/>
            <a:ext cx="841495" cy="18365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3" name="Freeform 5"/>
          <p:cNvSpPr/>
          <p:nvPr/>
        </p:nvSpPr>
        <p:spPr>
          <a:xfrm>
            <a:off x="4068295" y="-513262"/>
            <a:ext cx="1250464" cy="20778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4" name="Freeform 6"/>
          <p:cNvSpPr/>
          <p:nvPr/>
        </p:nvSpPr>
        <p:spPr>
          <a:xfrm>
            <a:off x="3656650" y="225893"/>
            <a:ext cx="823293" cy="176879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5" name="Freeform 7"/>
          <p:cNvSpPr/>
          <p:nvPr/>
        </p:nvSpPr>
        <p:spPr>
          <a:xfrm>
            <a:off x="2433591" y="225891"/>
            <a:ext cx="1250458" cy="20778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6" name="Freeform 8"/>
          <p:cNvSpPr/>
          <p:nvPr/>
        </p:nvSpPr>
        <p:spPr>
          <a:xfrm>
            <a:off x="4477263" y="525638"/>
            <a:ext cx="841495" cy="18365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7" name="Freeform 9"/>
          <p:cNvSpPr/>
          <p:nvPr/>
        </p:nvSpPr>
        <p:spPr>
          <a:xfrm>
            <a:off x="244440" y="8840182"/>
            <a:ext cx="2120127" cy="19505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8" name="TextBox 10"/>
          <p:cNvSpPr txBox="1"/>
          <p:nvPr/>
        </p:nvSpPr>
        <p:spPr>
          <a:xfrm>
            <a:off x="9583308" y="457184"/>
            <a:ext cx="7086601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分工-&gt;徐承昀</a:t>
            </a:r>
          </a:p>
        </p:txBody>
      </p:sp>
      <p:sp>
        <p:nvSpPr>
          <p:cNvPr id="429" name="TextBox 11"/>
          <p:cNvSpPr txBox="1"/>
          <p:nvPr/>
        </p:nvSpPr>
        <p:spPr>
          <a:xfrm>
            <a:off x="9583308" y="1674198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組員</a:t>
            </a:r>
          </a:p>
        </p:txBody>
      </p:sp>
      <p:sp>
        <p:nvSpPr>
          <p:cNvPr id="430" name="TextBox 12"/>
          <p:cNvSpPr txBox="1"/>
          <p:nvPr/>
        </p:nvSpPr>
        <p:spPr>
          <a:xfrm>
            <a:off x="9583308" y="2190773"/>
            <a:ext cx="8585674" cy="769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製作簡報內容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程式分檔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原始程式碼提供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增加警告提式、拾取物品、玩家資訊、遊戲結束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調整升級、遇敵機率、掉落物品機率、遇到敵人時所需的等級、爆炸藥水的傷害、遊戲過程中用詞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Freeform 2"/>
          <p:cNvSpPr/>
          <p:nvPr/>
        </p:nvSpPr>
        <p:spPr>
          <a:xfrm>
            <a:off x="1028696" y="2449720"/>
            <a:ext cx="4071699" cy="12807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3" name="Freeform 3"/>
          <p:cNvSpPr/>
          <p:nvPr/>
        </p:nvSpPr>
        <p:spPr>
          <a:xfrm>
            <a:off x="5518727" y="2449720"/>
            <a:ext cx="3849197" cy="12807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4" name="Freeform 4"/>
          <p:cNvSpPr/>
          <p:nvPr/>
        </p:nvSpPr>
        <p:spPr>
          <a:xfrm>
            <a:off x="1028700" y="4233238"/>
            <a:ext cx="3119921" cy="23087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5" name="Freeform 5"/>
          <p:cNvSpPr/>
          <p:nvPr/>
        </p:nvSpPr>
        <p:spPr>
          <a:xfrm>
            <a:off x="4718398" y="4233238"/>
            <a:ext cx="763990" cy="230874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6" name="Freeform 6"/>
          <p:cNvSpPr/>
          <p:nvPr/>
        </p:nvSpPr>
        <p:spPr>
          <a:xfrm>
            <a:off x="6053880" y="4233238"/>
            <a:ext cx="1389450" cy="230874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7" name="Freeform 7"/>
          <p:cNvSpPr/>
          <p:nvPr/>
        </p:nvSpPr>
        <p:spPr>
          <a:xfrm>
            <a:off x="14584973" y="4233238"/>
            <a:ext cx="2494716" cy="230874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8" name="Freeform 8"/>
          <p:cNvSpPr/>
          <p:nvPr/>
        </p:nvSpPr>
        <p:spPr>
          <a:xfrm>
            <a:off x="8014823" y="4252364"/>
            <a:ext cx="1065718" cy="228962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Freeform 9"/>
          <p:cNvSpPr/>
          <p:nvPr/>
        </p:nvSpPr>
        <p:spPr>
          <a:xfrm>
            <a:off x="9652037" y="4252366"/>
            <a:ext cx="1089277" cy="237737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0" name="Freeform 10"/>
          <p:cNvSpPr/>
          <p:nvPr/>
        </p:nvSpPr>
        <p:spPr>
          <a:xfrm>
            <a:off x="9652037" y="2457210"/>
            <a:ext cx="3231210" cy="1280738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1" name="Freeform 11"/>
          <p:cNvSpPr/>
          <p:nvPr/>
        </p:nvSpPr>
        <p:spPr>
          <a:xfrm>
            <a:off x="13361784" y="2377355"/>
            <a:ext cx="3897515" cy="1360593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2" name="Freeform 12"/>
          <p:cNvSpPr/>
          <p:nvPr/>
        </p:nvSpPr>
        <p:spPr>
          <a:xfrm>
            <a:off x="11312807" y="4252364"/>
            <a:ext cx="3005471" cy="228962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3" name="Freeform 13"/>
          <p:cNvSpPr/>
          <p:nvPr/>
        </p:nvSpPr>
        <p:spPr>
          <a:xfrm>
            <a:off x="1390197" y="7193936"/>
            <a:ext cx="2758428" cy="207132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4" name="Freeform 14"/>
          <p:cNvSpPr/>
          <p:nvPr/>
        </p:nvSpPr>
        <p:spPr>
          <a:xfrm>
            <a:off x="4718398" y="7193936"/>
            <a:ext cx="1634466" cy="207132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5" name="Freeform 15"/>
          <p:cNvSpPr/>
          <p:nvPr/>
        </p:nvSpPr>
        <p:spPr>
          <a:xfrm>
            <a:off x="6675001" y="7193936"/>
            <a:ext cx="1879259" cy="207132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Freeform 16"/>
          <p:cNvSpPr/>
          <p:nvPr/>
        </p:nvSpPr>
        <p:spPr>
          <a:xfrm>
            <a:off x="9080537" y="7096296"/>
            <a:ext cx="2078480" cy="2266614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7" name="Freeform 17"/>
          <p:cNvSpPr/>
          <p:nvPr/>
        </p:nvSpPr>
        <p:spPr>
          <a:xfrm>
            <a:off x="11775737" y="7787850"/>
            <a:ext cx="1712020" cy="1575060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8" name="Freeform 18"/>
          <p:cNvSpPr/>
          <p:nvPr/>
        </p:nvSpPr>
        <p:spPr>
          <a:xfrm>
            <a:off x="14013924" y="7096296"/>
            <a:ext cx="1142102" cy="2352638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9" name="Freeform 19"/>
          <p:cNvSpPr/>
          <p:nvPr/>
        </p:nvSpPr>
        <p:spPr>
          <a:xfrm>
            <a:off x="15530915" y="6793586"/>
            <a:ext cx="1728388" cy="2655346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0" name="TextBox 20"/>
          <p:cNvSpPr txBox="1"/>
          <p:nvPr/>
        </p:nvSpPr>
        <p:spPr>
          <a:xfrm>
            <a:off x="2064543" y="4458139"/>
            <a:ext cx="14606755" cy="2215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5900"/>
              </a:lnSpc>
              <a:defRPr b="1" sz="139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報告完畢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"/>
          <p:cNvSpPr/>
          <p:nvPr/>
        </p:nvSpPr>
        <p:spPr>
          <a:xfrm>
            <a:off x="-8320139" y="-7377754"/>
            <a:ext cx="16640277" cy="18146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Freeform 4"/>
          <p:cNvSpPr/>
          <p:nvPr/>
        </p:nvSpPr>
        <p:spPr>
          <a:xfrm>
            <a:off x="1028700" y="7743852"/>
            <a:ext cx="4338257" cy="15144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Freeform 5"/>
          <p:cNvSpPr/>
          <p:nvPr/>
        </p:nvSpPr>
        <p:spPr>
          <a:xfrm flipH="1">
            <a:off x="16381274" y="5848958"/>
            <a:ext cx="5997355" cy="443804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4" name="TextBox 6"/>
          <p:cNvSpPr txBox="1"/>
          <p:nvPr/>
        </p:nvSpPr>
        <p:spPr>
          <a:xfrm>
            <a:off x="9144000" y="1123949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遊戲規則</a:t>
            </a:r>
          </a:p>
        </p:txBody>
      </p:sp>
      <p:sp>
        <p:nvSpPr>
          <p:cNvPr id="105" name="TextBox 7"/>
          <p:cNvSpPr txBox="1"/>
          <p:nvPr/>
        </p:nvSpPr>
        <p:spPr>
          <a:xfrm>
            <a:off x="9144000" y="2650306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讓玩家挑戰地下城</a:t>
            </a:r>
          </a:p>
        </p:txBody>
      </p:sp>
      <p:sp>
        <p:nvSpPr>
          <p:cNvPr id="106" name="TextBox 8"/>
          <p:cNvSpPr txBox="1"/>
          <p:nvPr/>
        </p:nvSpPr>
        <p:spPr>
          <a:xfrm>
            <a:off x="9184016" y="3492951"/>
            <a:ext cx="8075285" cy="6087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確認玩家資訊並進入地下城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遇到敵人，選擇攻擊並擊敗，就可獲得經驗值並升等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可以拾取掉落物品並攻擊敵人，治療及強化藥水只能用在玩家上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在升等後遇到更強的敵人時所拾取的物品會有幫助的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攻擊更高等的敵人時，要隨時注意敵我兩方的資訊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3"/>
          <p:cNvSpPr/>
          <p:nvPr/>
        </p:nvSpPr>
        <p:spPr>
          <a:xfrm>
            <a:off x="-7152618" y="1028699"/>
            <a:ext cx="15630910" cy="170456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TextBox 4"/>
          <p:cNvSpPr txBox="1"/>
          <p:nvPr/>
        </p:nvSpPr>
        <p:spPr>
          <a:xfrm>
            <a:off x="9144000" y="1123949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遊戲玩法</a:t>
            </a:r>
          </a:p>
        </p:txBody>
      </p:sp>
      <p:sp>
        <p:nvSpPr>
          <p:cNvPr id="110" name="TextBox 5"/>
          <p:cNvSpPr txBox="1"/>
          <p:nvPr/>
        </p:nvSpPr>
        <p:spPr>
          <a:xfrm>
            <a:off x="9144000" y="2650306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挑戰地下城</a:t>
            </a:r>
          </a:p>
        </p:txBody>
      </p:sp>
      <p:sp>
        <p:nvSpPr>
          <p:cNvPr id="111" name="TextBox 6"/>
          <p:cNvSpPr txBox="1"/>
          <p:nvPr/>
        </p:nvSpPr>
        <p:spPr>
          <a:xfrm>
            <a:off x="9143999" y="3473897"/>
            <a:ext cx="8344384" cy="6315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從主選單選擇進入地下城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遇到敵人後可以選擇攻擊方式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擊敗敵人後或許會掉落物品，玩家可以選擇是否拾取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拾取的物品會存在物品清單當中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可以從物品清單中裝備、卸下武器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f. 玩家等級變高後會遇到更高等的敵人，便可以使用存在物品清單中的物品進行攻擊</a:t>
            </a:r>
          </a:p>
        </p:txBody>
      </p:sp>
      <p:sp>
        <p:nvSpPr>
          <p:cNvPr id="112" name="Freeform 7"/>
          <p:cNvSpPr/>
          <p:nvPr/>
        </p:nvSpPr>
        <p:spPr>
          <a:xfrm>
            <a:off x="394177" y="3645351"/>
            <a:ext cx="2377664" cy="17854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2"/>
          <p:cNvSpPr/>
          <p:nvPr/>
        </p:nvSpPr>
        <p:spPr>
          <a:xfrm>
            <a:off x="-11487550" y="-9896276"/>
            <a:ext cx="14813420" cy="161542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5" name="Freeform 5"/>
          <p:cNvSpPr/>
          <p:nvPr/>
        </p:nvSpPr>
        <p:spPr>
          <a:xfrm>
            <a:off x="-121754" y="7910524"/>
            <a:ext cx="3211454" cy="23764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6" name="Picture 6" descr="Picture 6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369390" y="-571697"/>
            <a:ext cx="15021195" cy="1085869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Freeform 7"/>
          <p:cNvSpPr/>
          <p:nvPr/>
        </p:nvSpPr>
        <p:spPr>
          <a:xfrm>
            <a:off x="416898" y="388734"/>
            <a:ext cx="2908974" cy="32669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8" name="TextBox 8"/>
          <p:cNvSpPr txBox="1"/>
          <p:nvPr/>
        </p:nvSpPr>
        <p:spPr>
          <a:xfrm>
            <a:off x="727671" y="907681"/>
            <a:ext cx="4724060" cy="2638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運行</a:t>
            </a:r>
          </a:p>
          <a:p>
            <a: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畫面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1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3"/>
          <p:cNvSpPr/>
          <p:nvPr/>
        </p:nvSpPr>
        <p:spPr>
          <a:xfrm>
            <a:off x="-3278884" y="-4125186"/>
            <a:ext cx="24872168" cy="17410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Freeform 4"/>
          <p:cNvSpPr/>
          <p:nvPr/>
        </p:nvSpPr>
        <p:spPr>
          <a:xfrm>
            <a:off x="455479" y="1751183"/>
            <a:ext cx="8233151" cy="76875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Freeform 5"/>
          <p:cNvSpPr/>
          <p:nvPr/>
        </p:nvSpPr>
        <p:spPr>
          <a:xfrm>
            <a:off x="755453" y="2157544"/>
            <a:ext cx="7579891" cy="12462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" name="Freeform 7"/>
          <p:cNvSpPr/>
          <p:nvPr/>
        </p:nvSpPr>
        <p:spPr>
          <a:xfrm>
            <a:off x="2972914" y="2358176"/>
            <a:ext cx="3177732" cy="84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72" y="0"/>
                </a:moveTo>
                <a:lnTo>
                  <a:pt x="18728" y="0"/>
                </a:lnTo>
                <a:cubicBezTo>
                  <a:pt x="19489" y="0"/>
                  <a:pt x="20220" y="1137"/>
                  <a:pt x="20759" y="3163"/>
                </a:cubicBezTo>
                <a:cubicBezTo>
                  <a:pt x="21298" y="5188"/>
                  <a:pt x="21600" y="7934"/>
                  <a:pt x="21600" y="10800"/>
                </a:cubicBezTo>
                <a:cubicBezTo>
                  <a:pt x="21600" y="16765"/>
                  <a:pt x="20314" y="21600"/>
                  <a:pt x="18728" y="21600"/>
                </a:cubicBezTo>
                <a:lnTo>
                  <a:pt x="2872" y="21600"/>
                </a:lnTo>
                <a:cubicBezTo>
                  <a:pt x="2111" y="21600"/>
                  <a:pt x="1380" y="20463"/>
                  <a:pt x="841" y="18437"/>
                </a:cubicBezTo>
                <a:cubicBezTo>
                  <a:pt x="302" y="16412"/>
                  <a:pt x="0" y="13663"/>
                  <a:pt x="0" y="10800"/>
                </a:cubicBezTo>
                <a:cubicBezTo>
                  <a:pt x="0" y="7937"/>
                  <a:pt x="302" y="5188"/>
                  <a:pt x="841" y="3163"/>
                </a:cubicBezTo>
                <a:cubicBezTo>
                  <a:pt x="1380" y="1137"/>
                  <a:pt x="2110" y="0"/>
                  <a:pt x="2872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26" name="Group 8"/>
          <p:cNvGrpSpPr/>
          <p:nvPr/>
        </p:nvGrpSpPr>
        <p:grpSpPr>
          <a:xfrm>
            <a:off x="2972908" y="2177344"/>
            <a:ext cx="3177668" cy="1025855"/>
            <a:chOff x="-1" y="0"/>
            <a:chExt cx="3177666" cy="1025854"/>
          </a:xfrm>
        </p:grpSpPr>
        <p:sp>
          <p:nvSpPr>
            <p:cNvPr id="124" name="Freeform 9"/>
            <p:cNvSpPr/>
            <p:nvPr/>
          </p:nvSpPr>
          <p:spPr>
            <a:xfrm>
              <a:off x="-2" y="-1"/>
              <a:ext cx="3177668" cy="102585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5" name="TextBox 10"/>
            <p:cNvSpPr txBox="1"/>
            <p:nvPr/>
          </p:nvSpPr>
          <p:spPr>
            <a:xfrm>
              <a:off x="-2" y="305453"/>
              <a:ext cx="3177668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Item</a:t>
              </a:r>
            </a:p>
          </p:txBody>
        </p:sp>
      </p:grpSp>
      <p:sp>
        <p:nvSpPr>
          <p:cNvPr id="127" name="Freeform 11"/>
          <p:cNvSpPr/>
          <p:nvPr/>
        </p:nvSpPr>
        <p:spPr>
          <a:xfrm>
            <a:off x="755453" y="3441281"/>
            <a:ext cx="7579891" cy="170028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Freeform 13"/>
          <p:cNvSpPr/>
          <p:nvPr/>
        </p:nvSpPr>
        <p:spPr>
          <a:xfrm>
            <a:off x="975150" y="3732686"/>
            <a:ext cx="7140514" cy="1293597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31" name="Group 14"/>
          <p:cNvGrpSpPr/>
          <p:nvPr/>
        </p:nvGrpSpPr>
        <p:grpSpPr>
          <a:xfrm>
            <a:off x="975145" y="3551853"/>
            <a:ext cx="7140508" cy="1474446"/>
            <a:chOff x="0" y="-1"/>
            <a:chExt cx="7140506" cy="1474444"/>
          </a:xfrm>
        </p:grpSpPr>
        <p:sp>
          <p:nvSpPr>
            <p:cNvPr id="129" name="Freeform 15"/>
            <p:cNvSpPr/>
            <p:nvPr/>
          </p:nvSpPr>
          <p:spPr>
            <a:xfrm>
              <a:off x="-1" y="-2"/>
              <a:ext cx="7140508" cy="14744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0" name="TextBox 16"/>
            <p:cNvSpPr txBox="1"/>
            <p:nvPr/>
          </p:nvSpPr>
          <p:spPr>
            <a:xfrm>
              <a:off x="1" y="136049"/>
              <a:ext cx="7140504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-name_:string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-value_:int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-level_:int</a:t>
              </a:r>
            </a:p>
          </p:txBody>
        </p:sp>
      </p:grpSp>
      <p:sp>
        <p:nvSpPr>
          <p:cNvPr id="132" name="Freeform 17"/>
          <p:cNvSpPr/>
          <p:nvPr/>
        </p:nvSpPr>
        <p:spPr>
          <a:xfrm>
            <a:off x="668050" y="5067770"/>
            <a:ext cx="7787386" cy="417815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Freeform 19"/>
          <p:cNvSpPr/>
          <p:nvPr/>
        </p:nvSpPr>
        <p:spPr>
          <a:xfrm>
            <a:off x="892934" y="5427753"/>
            <a:ext cx="7337584" cy="3636746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36" name="Group 20"/>
          <p:cNvGrpSpPr/>
          <p:nvPr/>
        </p:nvGrpSpPr>
        <p:grpSpPr>
          <a:xfrm>
            <a:off x="892927" y="5246922"/>
            <a:ext cx="7337630" cy="3817597"/>
            <a:chOff x="0" y="0"/>
            <a:chExt cx="7337628" cy="3817596"/>
          </a:xfrm>
        </p:grpSpPr>
        <p:sp>
          <p:nvSpPr>
            <p:cNvPr id="134" name="Freeform 21"/>
            <p:cNvSpPr/>
            <p:nvPr/>
          </p:nvSpPr>
          <p:spPr>
            <a:xfrm>
              <a:off x="-1" y="-1"/>
              <a:ext cx="7337630" cy="381759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5" name="TextBox 22"/>
            <p:cNvSpPr txBox="1"/>
            <p:nvPr/>
          </p:nvSpPr>
          <p:spPr>
            <a:xfrm>
              <a:off x="0" y="126523"/>
              <a:ext cx="7337627" cy="35288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+Item(n:string,v:int,l=1:int)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+getName():string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+getValue():int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+getLevel():int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+~Item():virtual</a:t>
              </a:r>
            </a:p>
          </p:txBody>
        </p:sp>
      </p:grpSp>
      <p:sp>
        <p:nvSpPr>
          <p:cNvPr id="137" name="Freeform 23"/>
          <p:cNvSpPr/>
          <p:nvPr/>
        </p:nvSpPr>
        <p:spPr>
          <a:xfrm>
            <a:off x="9184092" y="487954"/>
            <a:ext cx="5648963" cy="605030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Freeform 24"/>
          <p:cNvSpPr/>
          <p:nvPr/>
        </p:nvSpPr>
        <p:spPr>
          <a:xfrm>
            <a:off x="9396665" y="697764"/>
            <a:ext cx="5234757" cy="124628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Freeform 26"/>
          <p:cNvSpPr/>
          <p:nvPr/>
        </p:nvSpPr>
        <p:spPr>
          <a:xfrm>
            <a:off x="10567692" y="947537"/>
            <a:ext cx="2881795" cy="746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99" y="0"/>
                </a:moveTo>
                <a:lnTo>
                  <a:pt x="18801" y="0"/>
                </a:lnTo>
                <a:cubicBezTo>
                  <a:pt x="19544" y="0"/>
                  <a:pt x="20256" y="1138"/>
                  <a:pt x="20780" y="3163"/>
                </a:cubicBezTo>
                <a:cubicBezTo>
                  <a:pt x="21305" y="5188"/>
                  <a:pt x="21600" y="7935"/>
                  <a:pt x="21600" y="10800"/>
                </a:cubicBezTo>
                <a:cubicBezTo>
                  <a:pt x="21600" y="16765"/>
                  <a:pt x="20347" y="21600"/>
                  <a:pt x="18801" y="21600"/>
                </a:cubicBezTo>
                <a:lnTo>
                  <a:pt x="2799" y="21600"/>
                </a:lnTo>
                <a:cubicBezTo>
                  <a:pt x="1253" y="21600"/>
                  <a:pt x="0" y="16765"/>
                  <a:pt x="0" y="10800"/>
                </a:cubicBezTo>
                <a:cubicBezTo>
                  <a:pt x="0" y="4835"/>
                  <a:pt x="1253" y="0"/>
                  <a:pt x="279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42" name="Group 27"/>
          <p:cNvGrpSpPr/>
          <p:nvPr/>
        </p:nvGrpSpPr>
        <p:grpSpPr>
          <a:xfrm>
            <a:off x="10567684" y="766706"/>
            <a:ext cx="2881769" cy="927576"/>
            <a:chOff x="0" y="-1"/>
            <a:chExt cx="2881767" cy="927574"/>
          </a:xfrm>
        </p:grpSpPr>
        <p:sp>
          <p:nvSpPr>
            <p:cNvPr id="140" name="Freeform 28"/>
            <p:cNvSpPr/>
            <p:nvPr/>
          </p:nvSpPr>
          <p:spPr>
            <a:xfrm>
              <a:off x="-1" y="-2"/>
              <a:ext cx="2881768" cy="92757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1" name="TextBox 29"/>
            <p:cNvSpPr txBox="1"/>
            <p:nvPr/>
          </p:nvSpPr>
          <p:spPr>
            <a:xfrm>
              <a:off x="-1" y="256315"/>
              <a:ext cx="2881768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143" name="Freeform 30"/>
          <p:cNvSpPr/>
          <p:nvPr/>
        </p:nvSpPr>
        <p:spPr>
          <a:xfrm>
            <a:off x="9396665" y="1981504"/>
            <a:ext cx="5234757" cy="1090969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" name="Freeform 32"/>
          <p:cNvSpPr/>
          <p:nvPr/>
        </p:nvSpPr>
        <p:spPr>
          <a:xfrm>
            <a:off x="9703764" y="2277591"/>
            <a:ext cx="2307438" cy="644467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47" name="Group 33"/>
          <p:cNvGrpSpPr/>
          <p:nvPr/>
        </p:nvGrpSpPr>
        <p:grpSpPr>
          <a:xfrm>
            <a:off x="9703763" y="2096761"/>
            <a:ext cx="2307474" cy="825299"/>
            <a:chOff x="0" y="-1"/>
            <a:chExt cx="2307472" cy="825297"/>
          </a:xfrm>
        </p:grpSpPr>
        <p:sp>
          <p:nvSpPr>
            <p:cNvPr id="145" name="Freeform 34"/>
            <p:cNvSpPr/>
            <p:nvPr/>
          </p:nvSpPr>
          <p:spPr>
            <a:xfrm>
              <a:off x="-1" y="-2"/>
              <a:ext cx="2307473" cy="82529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6" name="TextBox 35"/>
            <p:cNvSpPr txBox="1"/>
            <p:nvPr/>
          </p:nvSpPr>
          <p:spPr>
            <a:xfrm>
              <a:off x="-1" y="205176"/>
              <a:ext cx="2307472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-durability_:int</a:t>
              </a:r>
            </a:p>
          </p:txBody>
        </p:sp>
      </p:grpSp>
      <p:sp>
        <p:nvSpPr>
          <p:cNvPr id="148" name="Freeform 36"/>
          <p:cNvSpPr/>
          <p:nvPr/>
        </p:nvSpPr>
        <p:spPr>
          <a:xfrm>
            <a:off x="9387251" y="3049052"/>
            <a:ext cx="5244168" cy="3324729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Freeform 38"/>
          <p:cNvSpPr/>
          <p:nvPr/>
        </p:nvSpPr>
        <p:spPr>
          <a:xfrm>
            <a:off x="9621548" y="3590264"/>
            <a:ext cx="5009870" cy="246517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52" name="Group 39"/>
          <p:cNvGrpSpPr/>
          <p:nvPr/>
        </p:nvGrpSpPr>
        <p:grpSpPr>
          <a:xfrm>
            <a:off x="9621540" y="3409430"/>
            <a:ext cx="5009884" cy="2646023"/>
            <a:chOff x="-1" y="0"/>
            <a:chExt cx="5009882" cy="2646022"/>
          </a:xfrm>
        </p:grpSpPr>
        <p:sp>
          <p:nvSpPr>
            <p:cNvPr id="150" name="Freeform 40"/>
            <p:cNvSpPr/>
            <p:nvPr/>
          </p:nvSpPr>
          <p:spPr>
            <a:xfrm>
              <a:off x="-2" y="-1"/>
              <a:ext cx="5009883" cy="264602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1" name="TextBox 41"/>
            <p:cNvSpPr txBox="1"/>
            <p:nvPr/>
          </p:nvSpPr>
          <p:spPr>
            <a:xfrm>
              <a:off x="-2" y="131288"/>
              <a:ext cx="5009883" cy="2347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+Weapon(n:string,v:int,d:int,l=1:int)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+use():void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+isBroken():bool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+getDurability():int</a:t>
              </a:r>
            </a:p>
          </p:txBody>
        </p:sp>
      </p:grpSp>
      <p:sp>
        <p:nvSpPr>
          <p:cNvPr id="153" name="Freeform 42"/>
          <p:cNvSpPr/>
          <p:nvPr/>
        </p:nvSpPr>
        <p:spPr>
          <a:xfrm>
            <a:off x="12735906" y="5045990"/>
            <a:ext cx="5096618" cy="475305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Freeform 43"/>
          <p:cNvSpPr/>
          <p:nvPr/>
        </p:nvSpPr>
        <p:spPr>
          <a:xfrm>
            <a:off x="12938303" y="5255797"/>
            <a:ext cx="4691827" cy="1246289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Freeform 45"/>
          <p:cNvSpPr/>
          <p:nvPr/>
        </p:nvSpPr>
        <p:spPr>
          <a:xfrm>
            <a:off x="13829078" y="5505567"/>
            <a:ext cx="2881795" cy="746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99" y="0"/>
                </a:moveTo>
                <a:lnTo>
                  <a:pt x="18801" y="0"/>
                </a:lnTo>
                <a:cubicBezTo>
                  <a:pt x="19544" y="0"/>
                  <a:pt x="20256" y="1138"/>
                  <a:pt x="20780" y="3163"/>
                </a:cubicBezTo>
                <a:cubicBezTo>
                  <a:pt x="21305" y="5188"/>
                  <a:pt x="21600" y="7935"/>
                  <a:pt x="21600" y="10800"/>
                </a:cubicBezTo>
                <a:cubicBezTo>
                  <a:pt x="21600" y="16765"/>
                  <a:pt x="20347" y="21600"/>
                  <a:pt x="18801" y="21600"/>
                </a:cubicBezTo>
                <a:lnTo>
                  <a:pt x="2799" y="21600"/>
                </a:lnTo>
                <a:cubicBezTo>
                  <a:pt x="1253" y="21600"/>
                  <a:pt x="0" y="16765"/>
                  <a:pt x="0" y="10800"/>
                </a:cubicBezTo>
                <a:cubicBezTo>
                  <a:pt x="0" y="4835"/>
                  <a:pt x="1253" y="0"/>
                  <a:pt x="279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58" name="Group 46"/>
          <p:cNvGrpSpPr/>
          <p:nvPr/>
        </p:nvGrpSpPr>
        <p:grpSpPr>
          <a:xfrm>
            <a:off x="13829071" y="5324734"/>
            <a:ext cx="2881769" cy="927579"/>
            <a:chOff x="0" y="-1"/>
            <a:chExt cx="2881767" cy="927577"/>
          </a:xfrm>
        </p:grpSpPr>
        <p:sp>
          <p:nvSpPr>
            <p:cNvPr id="156" name="Freeform 47"/>
            <p:cNvSpPr/>
            <p:nvPr/>
          </p:nvSpPr>
          <p:spPr>
            <a:xfrm>
              <a:off x="-1" y="-2"/>
              <a:ext cx="2881768" cy="92757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7" name="TextBox 48"/>
            <p:cNvSpPr txBox="1"/>
            <p:nvPr/>
          </p:nvSpPr>
          <p:spPr>
            <a:xfrm>
              <a:off x="-1" y="256317"/>
              <a:ext cx="2881768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159" name="Freeform 49"/>
          <p:cNvSpPr/>
          <p:nvPr/>
        </p:nvSpPr>
        <p:spPr>
          <a:xfrm>
            <a:off x="12938303" y="6447423"/>
            <a:ext cx="4691827" cy="307721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Freeform 51"/>
          <p:cNvSpPr/>
          <p:nvPr/>
        </p:nvSpPr>
        <p:spPr>
          <a:xfrm>
            <a:off x="13060920" y="6834082"/>
            <a:ext cx="4418082" cy="246516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63" name="Group 52"/>
          <p:cNvGrpSpPr/>
          <p:nvPr/>
        </p:nvGrpSpPr>
        <p:grpSpPr>
          <a:xfrm>
            <a:off x="13060913" y="6653248"/>
            <a:ext cx="4418084" cy="2646023"/>
            <a:chOff x="0" y="0"/>
            <a:chExt cx="4418083" cy="2646022"/>
          </a:xfrm>
        </p:grpSpPr>
        <p:sp>
          <p:nvSpPr>
            <p:cNvPr id="161" name="Freeform 53"/>
            <p:cNvSpPr/>
            <p:nvPr/>
          </p:nvSpPr>
          <p:spPr>
            <a:xfrm>
              <a:off x="-1" y="-1"/>
              <a:ext cx="4418083" cy="264602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2" name="TextBox 54"/>
            <p:cNvSpPr txBox="1"/>
            <p:nvPr/>
          </p:nvSpPr>
          <p:spPr>
            <a:xfrm>
              <a:off x="-1" y="524988"/>
              <a:ext cx="4418084" cy="156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164" name="Freeform 55"/>
          <p:cNvSpPr/>
          <p:nvPr/>
        </p:nvSpPr>
        <p:spPr>
          <a:xfrm>
            <a:off x="8688791" y="7609240"/>
            <a:ext cx="133808" cy="137544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5" name="Freeform 56"/>
          <p:cNvSpPr/>
          <p:nvPr/>
        </p:nvSpPr>
        <p:spPr>
          <a:xfrm>
            <a:off x="8710854" y="7749709"/>
            <a:ext cx="106010" cy="116736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6" name="Freeform 57"/>
          <p:cNvSpPr/>
          <p:nvPr/>
        </p:nvSpPr>
        <p:spPr>
          <a:xfrm>
            <a:off x="8544703" y="7866443"/>
            <a:ext cx="447590" cy="474426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7" name="Freeform 58"/>
          <p:cNvSpPr/>
          <p:nvPr/>
        </p:nvSpPr>
        <p:spPr>
          <a:xfrm>
            <a:off x="8624340" y="7950854"/>
            <a:ext cx="288318" cy="305606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Freeform 60"/>
          <p:cNvSpPr/>
          <p:nvPr/>
        </p:nvSpPr>
        <p:spPr>
          <a:xfrm>
            <a:off x="8916327" y="6529575"/>
            <a:ext cx="2039114" cy="1542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70"/>
                </a:moveTo>
                <a:lnTo>
                  <a:pt x="322" y="21600"/>
                </a:lnTo>
                <a:lnTo>
                  <a:pt x="0" y="21030"/>
                </a:lnTo>
                <a:lnTo>
                  <a:pt x="2127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9" name="Freeform 61"/>
          <p:cNvSpPr/>
          <p:nvPr/>
        </p:nvSpPr>
        <p:spPr>
          <a:xfrm>
            <a:off x="8621961" y="8553218"/>
            <a:ext cx="370599" cy="413956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" name="Freeform 62"/>
          <p:cNvSpPr/>
          <p:nvPr/>
        </p:nvSpPr>
        <p:spPr>
          <a:xfrm>
            <a:off x="8687898" y="8626871"/>
            <a:ext cx="238721" cy="266654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Freeform 64"/>
          <p:cNvSpPr/>
          <p:nvPr/>
        </p:nvSpPr>
        <p:spPr>
          <a:xfrm>
            <a:off x="8974996" y="7404989"/>
            <a:ext cx="3775907" cy="1398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38"/>
                </a:moveTo>
                <a:lnTo>
                  <a:pt x="99" y="21600"/>
                </a:lnTo>
                <a:lnTo>
                  <a:pt x="0" y="20862"/>
                </a:lnTo>
                <a:lnTo>
                  <a:pt x="2150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TextBox 65"/>
          <p:cNvSpPr txBox="1"/>
          <p:nvPr/>
        </p:nvSpPr>
        <p:spPr>
          <a:xfrm>
            <a:off x="455475" y="457184"/>
            <a:ext cx="4680823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UML圖</a:t>
            </a:r>
          </a:p>
        </p:txBody>
      </p:sp>
      <p:pic>
        <p:nvPicPr>
          <p:cNvPr id="173" name="截圖 2025-06-10 晚上10.10.00.png" descr="截圖 2025-06-10 晚上10.10.00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-139700" y="-68982"/>
            <a:ext cx="18567400" cy="10424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eeform 3"/>
          <p:cNvSpPr/>
          <p:nvPr/>
        </p:nvSpPr>
        <p:spPr>
          <a:xfrm>
            <a:off x="-792509" y="-9192554"/>
            <a:ext cx="20966812" cy="129732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6" name="Freeform 4"/>
          <p:cNvSpPr/>
          <p:nvPr/>
        </p:nvSpPr>
        <p:spPr>
          <a:xfrm>
            <a:off x="-1607965" y="4595890"/>
            <a:ext cx="21530286" cy="80640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7" name="Freeform 5"/>
          <p:cNvSpPr/>
          <p:nvPr/>
        </p:nvSpPr>
        <p:spPr>
          <a:xfrm>
            <a:off x="6166201" y="302734"/>
            <a:ext cx="5648966" cy="607229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" name="Freeform 6"/>
          <p:cNvSpPr/>
          <p:nvPr/>
        </p:nvSpPr>
        <p:spPr>
          <a:xfrm>
            <a:off x="6378778" y="513304"/>
            <a:ext cx="5234757" cy="125082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" name="Freeform 8"/>
          <p:cNvSpPr/>
          <p:nvPr/>
        </p:nvSpPr>
        <p:spPr>
          <a:xfrm>
            <a:off x="7549807" y="763986"/>
            <a:ext cx="2881795" cy="74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2" name="Group 9"/>
          <p:cNvGrpSpPr/>
          <p:nvPr/>
        </p:nvGrpSpPr>
        <p:grpSpPr>
          <a:xfrm>
            <a:off x="7549801" y="583157"/>
            <a:ext cx="2881769" cy="930288"/>
            <a:chOff x="0" y="-1"/>
            <a:chExt cx="2881767" cy="930287"/>
          </a:xfrm>
        </p:grpSpPr>
        <p:sp>
          <p:nvSpPr>
            <p:cNvPr id="180" name="Freeform 10"/>
            <p:cNvSpPr/>
            <p:nvPr/>
          </p:nvSpPr>
          <p:spPr>
            <a:xfrm>
              <a:off x="-1" y="-2"/>
              <a:ext cx="2881768" cy="93028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1" name="TextBox 11"/>
            <p:cNvSpPr txBox="1"/>
            <p:nvPr/>
          </p:nvSpPr>
          <p:spPr>
            <a:xfrm>
              <a:off x="-1" y="257672"/>
              <a:ext cx="2881768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183" name="Freeform 12"/>
          <p:cNvSpPr/>
          <p:nvPr/>
        </p:nvSpPr>
        <p:spPr>
          <a:xfrm>
            <a:off x="6378778" y="1802369"/>
            <a:ext cx="5234757" cy="10942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4" name="Freeform 14"/>
          <p:cNvSpPr/>
          <p:nvPr/>
        </p:nvSpPr>
        <p:spPr>
          <a:xfrm>
            <a:off x="6685877" y="2098874"/>
            <a:ext cx="2307437" cy="64684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7" name="Group 15"/>
          <p:cNvGrpSpPr/>
          <p:nvPr/>
        </p:nvGrpSpPr>
        <p:grpSpPr>
          <a:xfrm>
            <a:off x="6685874" y="1918042"/>
            <a:ext cx="2307476" cy="827644"/>
            <a:chOff x="-1" y="0"/>
            <a:chExt cx="2307475" cy="827642"/>
          </a:xfrm>
        </p:grpSpPr>
        <p:sp>
          <p:nvSpPr>
            <p:cNvPr id="185" name="Freeform 16"/>
            <p:cNvSpPr/>
            <p:nvPr/>
          </p:nvSpPr>
          <p:spPr>
            <a:xfrm>
              <a:off x="-1" y="-1"/>
              <a:ext cx="2307476" cy="8276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6" name="TextBox 17"/>
            <p:cNvSpPr txBox="1"/>
            <p:nvPr/>
          </p:nvSpPr>
          <p:spPr>
            <a:xfrm>
              <a:off x="-2" y="206348"/>
              <a:ext cx="2307476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-durability_:int</a:t>
              </a:r>
            </a:p>
          </p:txBody>
        </p:sp>
      </p:grpSp>
      <p:sp>
        <p:nvSpPr>
          <p:cNvPr id="188" name="Freeform 18"/>
          <p:cNvSpPr/>
          <p:nvPr/>
        </p:nvSpPr>
        <p:spPr>
          <a:xfrm>
            <a:off x="6369363" y="2873794"/>
            <a:ext cx="5244170" cy="333615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9" name="Freeform 20"/>
          <p:cNvSpPr/>
          <p:nvPr/>
        </p:nvSpPr>
        <p:spPr>
          <a:xfrm>
            <a:off x="6603661" y="3425275"/>
            <a:ext cx="5009870" cy="246516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92" name="Group 21"/>
          <p:cNvGrpSpPr/>
          <p:nvPr/>
        </p:nvGrpSpPr>
        <p:grpSpPr>
          <a:xfrm>
            <a:off x="6603654" y="3244445"/>
            <a:ext cx="5009883" cy="2646021"/>
            <a:chOff x="-1" y="-1"/>
            <a:chExt cx="5009882" cy="2646020"/>
          </a:xfrm>
        </p:grpSpPr>
        <p:sp>
          <p:nvSpPr>
            <p:cNvPr id="190" name="Freeform 22"/>
            <p:cNvSpPr/>
            <p:nvPr/>
          </p:nvSpPr>
          <p:spPr>
            <a:xfrm>
              <a:off x="-2" y="-2"/>
              <a:ext cx="5009883" cy="264602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1" name="TextBox 23"/>
            <p:cNvSpPr txBox="1"/>
            <p:nvPr/>
          </p:nvSpPr>
          <p:spPr>
            <a:xfrm>
              <a:off x="-2" y="131286"/>
              <a:ext cx="5009883" cy="2347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+Weapon(n:string,v:int,d:int,l=1:int)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+use():void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+isBroken():bool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+getDurability():int</a:t>
              </a:r>
            </a:p>
          </p:txBody>
        </p:sp>
      </p:grpSp>
      <p:sp>
        <p:nvSpPr>
          <p:cNvPr id="193" name="Freeform 24"/>
          <p:cNvSpPr/>
          <p:nvPr/>
        </p:nvSpPr>
        <p:spPr>
          <a:xfrm>
            <a:off x="1982555" y="6668768"/>
            <a:ext cx="5648958" cy="303614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4" name="Freeform 25"/>
          <p:cNvSpPr/>
          <p:nvPr/>
        </p:nvSpPr>
        <p:spPr>
          <a:xfrm>
            <a:off x="2195128" y="6879338"/>
            <a:ext cx="5234757" cy="12508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5" name="Freeform 27"/>
          <p:cNvSpPr/>
          <p:nvPr/>
        </p:nvSpPr>
        <p:spPr>
          <a:xfrm>
            <a:off x="3366156" y="7130019"/>
            <a:ext cx="2881795" cy="749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98" name="Group 28"/>
          <p:cNvGrpSpPr/>
          <p:nvPr/>
        </p:nvGrpSpPr>
        <p:grpSpPr>
          <a:xfrm>
            <a:off x="3366149" y="6949187"/>
            <a:ext cx="2881768" cy="930292"/>
            <a:chOff x="0" y="-1"/>
            <a:chExt cx="2881767" cy="930290"/>
          </a:xfrm>
        </p:grpSpPr>
        <p:sp>
          <p:nvSpPr>
            <p:cNvPr id="196" name="Freeform 29"/>
            <p:cNvSpPr/>
            <p:nvPr/>
          </p:nvSpPr>
          <p:spPr>
            <a:xfrm>
              <a:off x="-1" y="-2"/>
              <a:ext cx="2881768" cy="93029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7" name="TextBox 30"/>
            <p:cNvSpPr txBox="1"/>
            <p:nvPr/>
          </p:nvSpPr>
          <p:spPr>
            <a:xfrm>
              <a:off x="-1" y="257673"/>
              <a:ext cx="2881768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Bow</a:t>
              </a:r>
            </a:p>
          </p:txBody>
        </p:sp>
      </p:grpSp>
      <p:sp>
        <p:nvSpPr>
          <p:cNvPr id="199" name="Freeform 31"/>
          <p:cNvSpPr/>
          <p:nvPr/>
        </p:nvSpPr>
        <p:spPr>
          <a:xfrm>
            <a:off x="2184949" y="8143033"/>
            <a:ext cx="5244170" cy="1402947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0" name="Freeform 33"/>
          <p:cNvSpPr/>
          <p:nvPr/>
        </p:nvSpPr>
        <p:spPr>
          <a:xfrm>
            <a:off x="2307567" y="8481672"/>
            <a:ext cx="5009872" cy="903071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03" name="Group 34"/>
          <p:cNvGrpSpPr/>
          <p:nvPr/>
        </p:nvGrpSpPr>
        <p:grpSpPr>
          <a:xfrm>
            <a:off x="2307563" y="8300841"/>
            <a:ext cx="5009884" cy="1083925"/>
            <a:chOff x="0" y="-1"/>
            <a:chExt cx="5009882" cy="1083924"/>
          </a:xfrm>
        </p:grpSpPr>
        <p:sp>
          <p:nvSpPr>
            <p:cNvPr id="201" name="Freeform 35"/>
            <p:cNvSpPr/>
            <p:nvPr/>
          </p:nvSpPr>
          <p:spPr>
            <a:xfrm>
              <a:off x="-1" y="-2"/>
              <a:ext cx="5009884" cy="108392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2" name="TextBox 36"/>
            <p:cNvSpPr txBox="1"/>
            <p:nvPr/>
          </p:nvSpPr>
          <p:spPr>
            <a:xfrm>
              <a:off x="-1" y="137640"/>
              <a:ext cx="5009884" cy="772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+Bow(n:string,v:int,d:int,l=1:int)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</p:txBody>
        </p:sp>
      </p:grpSp>
      <p:sp>
        <p:nvSpPr>
          <p:cNvPr id="204" name="Freeform 38"/>
          <p:cNvSpPr/>
          <p:nvPr/>
        </p:nvSpPr>
        <p:spPr>
          <a:xfrm>
            <a:off x="4789887" y="3335638"/>
            <a:ext cx="1406182" cy="3349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23"/>
                </a:moveTo>
                <a:lnTo>
                  <a:pt x="723" y="21600"/>
                </a:lnTo>
                <a:lnTo>
                  <a:pt x="0" y="21476"/>
                </a:lnTo>
                <a:lnTo>
                  <a:pt x="2087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Freeform 39"/>
          <p:cNvSpPr/>
          <p:nvPr/>
        </p:nvSpPr>
        <p:spPr>
          <a:xfrm>
            <a:off x="5918546" y="3092853"/>
            <a:ext cx="495321" cy="492057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6" name="Freeform 40"/>
          <p:cNvSpPr/>
          <p:nvPr/>
        </p:nvSpPr>
        <p:spPr>
          <a:xfrm>
            <a:off x="6006674" y="3180401"/>
            <a:ext cx="319067" cy="31696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" name="Freeform 41"/>
          <p:cNvSpPr/>
          <p:nvPr/>
        </p:nvSpPr>
        <p:spPr>
          <a:xfrm>
            <a:off x="11698423" y="3092854"/>
            <a:ext cx="369981" cy="398608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Freeform 42"/>
          <p:cNvSpPr/>
          <p:nvPr/>
        </p:nvSpPr>
        <p:spPr>
          <a:xfrm>
            <a:off x="11764250" y="3163772"/>
            <a:ext cx="238321" cy="25676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Freeform 43"/>
          <p:cNvSpPr/>
          <p:nvPr/>
        </p:nvSpPr>
        <p:spPr>
          <a:xfrm>
            <a:off x="10682840" y="6661570"/>
            <a:ext cx="5648964" cy="303614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Freeform 44"/>
          <p:cNvSpPr/>
          <p:nvPr/>
        </p:nvSpPr>
        <p:spPr>
          <a:xfrm>
            <a:off x="10895413" y="6872140"/>
            <a:ext cx="5234757" cy="125081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1" name="Freeform 46"/>
          <p:cNvSpPr/>
          <p:nvPr/>
        </p:nvSpPr>
        <p:spPr>
          <a:xfrm>
            <a:off x="12066440" y="7122817"/>
            <a:ext cx="2881795" cy="74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4" name="Group 47"/>
          <p:cNvGrpSpPr/>
          <p:nvPr/>
        </p:nvGrpSpPr>
        <p:grpSpPr>
          <a:xfrm>
            <a:off x="12066433" y="6941987"/>
            <a:ext cx="2881769" cy="930292"/>
            <a:chOff x="0" y="-1"/>
            <a:chExt cx="2881767" cy="930290"/>
          </a:xfrm>
        </p:grpSpPr>
        <p:sp>
          <p:nvSpPr>
            <p:cNvPr id="212" name="Freeform 48"/>
            <p:cNvSpPr/>
            <p:nvPr/>
          </p:nvSpPr>
          <p:spPr>
            <a:xfrm>
              <a:off x="-1" y="-2"/>
              <a:ext cx="2881768" cy="93029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3" name="TextBox 49"/>
            <p:cNvSpPr txBox="1"/>
            <p:nvPr/>
          </p:nvSpPr>
          <p:spPr>
            <a:xfrm>
              <a:off x="-1" y="257673"/>
              <a:ext cx="2881768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Axe</a:t>
              </a:r>
            </a:p>
          </p:txBody>
        </p:sp>
      </p:grpSp>
      <p:sp>
        <p:nvSpPr>
          <p:cNvPr id="215" name="Freeform 50"/>
          <p:cNvSpPr/>
          <p:nvPr/>
        </p:nvSpPr>
        <p:spPr>
          <a:xfrm>
            <a:off x="10885236" y="8135835"/>
            <a:ext cx="5244174" cy="1402947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6" name="Freeform 52"/>
          <p:cNvSpPr/>
          <p:nvPr/>
        </p:nvSpPr>
        <p:spPr>
          <a:xfrm>
            <a:off x="11007852" y="8474474"/>
            <a:ext cx="5009870" cy="903071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9" name="Group 53"/>
          <p:cNvGrpSpPr/>
          <p:nvPr/>
        </p:nvGrpSpPr>
        <p:grpSpPr>
          <a:xfrm>
            <a:off x="11007847" y="8293640"/>
            <a:ext cx="5009882" cy="1083924"/>
            <a:chOff x="0" y="0"/>
            <a:chExt cx="5009881" cy="1083922"/>
          </a:xfrm>
        </p:grpSpPr>
        <p:sp>
          <p:nvSpPr>
            <p:cNvPr id="217" name="Freeform 54"/>
            <p:cNvSpPr/>
            <p:nvPr/>
          </p:nvSpPr>
          <p:spPr>
            <a:xfrm>
              <a:off x="-1" y="-1"/>
              <a:ext cx="5009882" cy="108392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8" name="TextBox 55"/>
            <p:cNvSpPr txBox="1"/>
            <p:nvPr/>
          </p:nvSpPr>
          <p:spPr>
            <a:xfrm>
              <a:off x="-1" y="137639"/>
              <a:ext cx="5009882" cy="772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+Axe(n:string,v:int,d:int,l=1:int)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</p:txBody>
        </p:sp>
      </p:grpSp>
      <p:sp>
        <p:nvSpPr>
          <p:cNvPr id="220" name="Freeform 57"/>
          <p:cNvSpPr/>
          <p:nvPr/>
        </p:nvSpPr>
        <p:spPr>
          <a:xfrm>
            <a:off x="12006315" y="3327722"/>
            <a:ext cx="1530578" cy="3350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45" y="21600"/>
                </a:moveTo>
                <a:lnTo>
                  <a:pt x="0" y="133"/>
                </a:lnTo>
                <a:lnTo>
                  <a:pt x="655" y="0"/>
                </a:lnTo>
                <a:lnTo>
                  <a:pt x="21600" y="2146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1" name="截圖 2025-06-10 晚上10.07.47.png" descr="截圖 2025-06-10 晚上10.07.47.png"/>
          <p:cNvPicPr>
            <a:picLocks noChangeAspect="1"/>
          </p:cNvPicPr>
          <p:nvPr/>
        </p:nvPicPr>
        <p:blipFill>
          <a:blip r:embed="rId14">
            <a:extLst/>
          </a:blip>
          <a:srcRect l="0" t="121" r="0" b="0"/>
          <a:stretch>
            <a:fillRect/>
          </a:stretch>
        </p:blipFill>
        <p:spPr>
          <a:xfrm>
            <a:off x="-101602" y="-22702"/>
            <a:ext cx="18597851" cy="10421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eeform 2"/>
          <p:cNvSpPr/>
          <p:nvPr/>
        </p:nvSpPr>
        <p:spPr>
          <a:xfrm>
            <a:off x="-1548171" y="0"/>
            <a:ext cx="18540664" cy="128436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Freeform 3"/>
          <p:cNvSpPr/>
          <p:nvPr/>
        </p:nvSpPr>
        <p:spPr>
          <a:xfrm>
            <a:off x="6437897" y="2584279"/>
            <a:ext cx="5096617" cy="4770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5" name="Freeform 4"/>
          <p:cNvSpPr/>
          <p:nvPr/>
        </p:nvSpPr>
        <p:spPr>
          <a:xfrm>
            <a:off x="6640293" y="2794847"/>
            <a:ext cx="4691828" cy="12508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Freeform 6"/>
          <p:cNvSpPr/>
          <p:nvPr/>
        </p:nvSpPr>
        <p:spPr>
          <a:xfrm>
            <a:off x="7531068" y="3045528"/>
            <a:ext cx="2881795" cy="749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29" name="Group 7"/>
          <p:cNvGrpSpPr/>
          <p:nvPr/>
        </p:nvGrpSpPr>
        <p:grpSpPr>
          <a:xfrm>
            <a:off x="7531061" y="2864696"/>
            <a:ext cx="2881769" cy="930292"/>
            <a:chOff x="0" y="-1"/>
            <a:chExt cx="2881767" cy="930290"/>
          </a:xfrm>
        </p:grpSpPr>
        <p:sp>
          <p:nvSpPr>
            <p:cNvPr id="227" name="Freeform 8"/>
            <p:cNvSpPr/>
            <p:nvPr/>
          </p:nvSpPr>
          <p:spPr>
            <a:xfrm>
              <a:off x="-1" y="-2"/>
              <a:ext cx="2881768" cy="93029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8" name="TextBox 9"/>
            <p:cNvSpPr txBox="1"/>
            <p:nvPr/>
          </p:nvSpPr>
          <p:spPr>
            <a:xfrm>
              <a:off x="-1" y="257673"/>
              <a:ext cx="2881768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230" name="Freeform 10"/>
          <p:cNvSpPr/>
          <p:nvPr/>
        </p:nvSpPr>
        <p:spPr>
          <a:xfrm>
            <a:off x="6640293" y="3991462"/>
            <a:ext cx="4691828" cy="308773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Freeform 12"/>
          <p:cNvSpPr/>
          <p:nvPr/>
        </p:nvSpPr>
        <p:spPr>
          <a:xfrm>
            <a:off x="6762912" y="4387829"/>
            <a:ext cx="4418077" cy="246516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34" name="Group 13"/>
          <p:cNvGrpSpPr/>
          <p:nvPr/>
        </p:nvGrpSpPr>
        <p:grpSpPr>
          <a:xfrm>
            <a:off x="6762904" y="4206999"/>
            <a:ext cx="4418087" cy="2646020"/>
            <a:chOff x="-1" y="-1"/>
            <a:chExt cx="4418086" cy="2646019"/>
          </a:xfrm>
        </p:grpSpPr>
        <p:sp>
          <p:nvSpPr>
            <p:cNvPr id="232" name="Freeform 14"/>
            <p:cNvSpPr/>
            <p:nvPr/>
          </p:nvSpPr>
          <p:spPr>
            <a:xfrm>
              <a:off x="1" y="-2"/>
              <a:ext cx="4418082" cy="264602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TextBox 15"/>
            <p:cNvSpPr txBox="1"/>
            <p:nvPr/>
          </p:nvSpPr>
          <p:spPr>
            <a:xfrm>
              <a:off x="-2" y="524986"/>
              <a:ext cx="4418087" cy="156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35" name="Freeform 16"/>
          <p:cNvSpPr/>
          <p:nvPr/>
        </p:nvSpPr>
        <p:spPr>
          <a:xfrm>
            <a:off x="11858858" y="390542"/>
            <a:ext cx="5648963" cy="34928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6" name="Freeform 17"/>
          <p:cNvSpPr/>
          <p:nvPr/>
        </p:nvSpPr>
        <p:spPr>
          <a:xfrm>
            <a:off x="12071428" y="601112"/>
            <a:ext cx="5234764" cy="125081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7" name="Freeform 19"/>
          <p:cNvSpPr/>
          <p:nvPr/>
        </p:nvSpPr>
        <p:spPr>
          <a:xfrm>
            <a:off x="13242458" y="851791"/>
            <a:ext cx="2881795" cy="74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0" name="Group 20"/>
          <p:cNvGrpSpPr/>
          <p:nvPr/>
        </p:nvGrpSpPr>
        <p:grpSpPr>
          <a:xfrm>
            <a:off x="13242451" y="670962"/>
            <a:ext cx="2881769" cy="930288"/>
            <a:chOff x="0" y="-1"/>
            <a:chExt cx="2881767" cy="930287"/>
          </a:xfrm>
        </p:grpSpPr>
        <p:sp>
          <p:nvSpPr>
            <p:cNvPr id="238" name="Freeform 21"/>
            <p:cNvSpPr/>
            <p:nvPr/>
          </p:nvSpPr>
          <p:spPr>
            <a:xfrm>
              <a:off x="-1" y="-2"/>
              <a:ext cx="2881768" cy="93028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9" name="TextBox 22"/>
            <p:cNvSpPr txBox="1"/>
            <p:nvPr/>
          </p:nvSpPr>
          <p:spPr>
            <a:xfrm>
              <a:off x="-1" y="257672"/>
              <a:ext cx="2881768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HealthPotion</a:t>
              </a:r>
            </a:p>
          </p:txBody>
        </p:sp>
      </p:grpSp>
      <p:sp>
        <p:nvSpPr>
          <p:cNvPr id="241" name="Freeform 23"/>
          <p:cNvSpPr/>
          <p:nvPr/>
        </p:nvSpPr>
        <p:spPr>
          <a:xfrm>
            <a:off x="12061252" y="1864809"/>
            <a:ext cx="5244170" cy="179118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2" name="Freeform 25"/>
          <p:cNvSpPr/>
          <p:nvPr/>
        </p:nvSpPr>
        <p:spPr>
          <a:xfrm>
            <a:off x="12183870" y="2203448"/>
            <a:ext cx="5009871" cy="1293595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5" name="Group 26"/>
          <p:cNvGrpSpPr/>
          <p:nvPr/>
        </p:nvGrpSpPr>
        <p:grpSpPr>
          <a:xfrm>
            <a:off x="12183864" y="2022615"/>
            <a:ext cx="5009882" cy="1474445"/>
            <a:chOff x="-1" y="-1"/>
            <a:chExt cx="5009881" cy="1474444"/>
          </a:xfrm>
        </p:grpSpPr>
        <p:sp>
          <p:nvSpPr>
            <p:cNvPr id="243" name="Freeform 27"/>
            <p:cNvSpPr/>
            <p:nvPr/>
          </p:nvSpPr>
          <p:spPr>
            <a:xfrm>
              <a:off x="-2" y="-2"/>
              <a:ext cx="5009882" cy="147444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4" name="TextBox 28"/>
            <p:cNvSpPr txBox="1"/>
            <p:nvPr/>
          </p:nvSpPr>
          <p:spPr>
            <a:xfrm>
              <a:off x="-2" y="136049"/>
              <a:ext cx="5009882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+HealthPotion(n:string,v:int)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46" name="Freeform 29"/>
          <p:cNvSpPr/>
          <p:nvPr/>
        </p:nvSpPr>
        <p:spPr>
          <a:xfrm>
            <a:off x="464588" y="390542"/>
            <a:ext cx="5648968" cy="34928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Freeform 30"/>
          <p:cNvSpPr/>
          <p:nvPr/>
        </p:nvSpPr>
        <p:spPr>
          <a:xfrm>
            <a:off x="677165" y="601112"/>
            <a:ext cx="5234757" cy="125081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Freeform 32"/>
          <p:cNvSpPr/>
          <p:nvPr/>
        </p:nvSpPr>
        <p:spPr>
          <a:xfrm>
            <a:off x="1848191" y="851791"/>
            <a:ext cx="2881795" cy="74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1" name="Group 33"/>
          <p:cNvGrpSpPr/>
          <p:nvPr/>
        </p:nvGrpSpPr>
        <p:grpSpPr>
          <a:xfrm>
            <a:off x="1848186" y="670962"/>
            <a:ext cx="2881771" cy="930288"/>
            <a:chOff x="-1" y="-1"/>
            <a:chExt cx="2881770" cy="930287"/>
          </a:xfrm>
        </p:grpSpPr>
        <p:sp>
          <p:nvSpPr>
            <p:cNvPr id="249" name="Freeform 34"/>
            <p:cNvSpPr/>
            <p:nvPr/>
          </p:nvSpPr>
          <p:spPr>
            <a:xfrm>
              <a:off x="-2" y="-2"/>
              <a:ext cx="2881771" cy="93028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0" name="TextBox 35"/>
            <p:cNvSpPr txBox="1"/>
            <p:nvPr/>
          </p:nvSpPr>
          <p:spPr>
            <a:xfrm>
              <a:off x="-2" y="257672"/>
              <a:ext cx="2881771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PoisonPotion</a:t>
              </a:r>
            </a:p>
          </p:txBody>
        </p:sp>
      </p:grpSp>
      <p:sp>
        <p:nvSpPr>
          <p:cNvPr id="252" name="Freeform 36"/>
          <p:cNvSpPr/>
          <p:nvPr/>
        </p:nvSpPr>
        <p:spPr>
          <a:xfrm>
            <a:off x="666988" y="1864809"/>
            <a:ext cx="5244168" cy="179118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Freeform 38"/>
          <p:cNvSpPr/>
          <p:nvPr/>
        </p:nvSpPr>
        <p:spPr>
          <a:xfrm>
            <a:off x="789601" y="2203448"/>
            <a:ext cx="5009874" cy="1293595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6" name="Group 39"/>
          <p:cNvGrpSpPr/>
          <p:nvPr/>
        </p:nvGrpSpPr>
        <p:grpSpPr>
          <a:xfrm>
            <a:off x="789596" y="2022615"/>
            <a:ext cx="5009887" cy="1474445"/>
            <a:chOff x="-1" y="-1"/>
            <a:chExt cx="5009886" cy="1474444"/>
          </a:xfrm>
        </p:grpSpPr>
        <p:sp>
          <p:nvSpPr>
            <p:cNvPr id="254" name="Freeform 40"/>
            <p:cNvSpPr/>
            <p:nvPr/>
          </p:nvSpPr>
          <p:spPr>
            <a:xfrm>
              <a:off x="1" y="-2"/>
              <a:ext cx="5009884" cy="147444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5" name="TextBox 41"/>
            <p:cNvSpPr txBox="1"/>
            <p:nvPr/>
          </p:nvSpPr>
          <p:spPr>
            <a:xfrm>
              <a:off x="-2" y="136049"/>
              <a:ext cx="5009887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+PoisonPotion(n:string,v:int)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57" name="Freeform 42"/>
          <p:cNvSpPr/>
          <p:nvPr/>
        </p:nvSpPr>
        <p:spPr>
          <a:xfrm>
            <a:off x="11858858" y="6088555"/>
            <a:ext cx="5648963" cy="349281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Freeform 43"/>
          <p:cNvSpPr/>
          <p:nvPr/>
        </p:nvSpPr>
        <p:spPr>
          <a:xfrm>
            <a:off x="12071428" y="6299124"/>
            <a:ext cx="5234764" cy="125081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Freeform 45"/>
          <p:cNvSpPr/>
          <p:nvPr/>
        </p:nvSpPr>
        <p:spPr>
          <a:xfrm>
            <a:off x="13242458" y="6549804"/>
            <a:ext cx="2881795" cy="749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62" name="Group 46"/>
          <p:cNvGrpSpPr/>
          <p:nvPr/>
        </p:nvGrpSpPr>
        <p:grpSpPr>
          <a:xfrm>
            <a:off x="13242451" y="6368971"/>
            <a:ext cx="2881769" cy="930292"/>
            <a:chOff x="0" y="-1"/>
            <a:chExt cx="2881767" cy="930290"/>
          </a:xfrm>
        </p:grpSpPr>
        <p:sp>
          <p:nvSpPr>
            <p:cNvPr id="260" name="Freeform 47"/>
            <p:cNvSpPr/>
            <p:nvPr/>
          </p:nvSpPr>
          <p:spPr>
            <a:xfrm>
              <a:off x="-1" y="-2"/>
              <a:ext cx="2881768" cy="93029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1" name="TextBox 48"/>
            <p:cNvSpPr txBox="1"/>
            <p:nvPr/>
          </p:nvSpPr>
          <p:spPr>
            <a:xfrm>
              <a:off x="-1" y="257673"/>
              <a:ext cx="2881768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StrengthPotion</a:t>
              </a:r>
            </a:p>
          </p:txBody>
        </p:sp>
      </p:grpSp>
      <p:sp>
        <p:nvSpPr>
          <p:cNvPr id="263" name="Freeform 49"/>
          <p:cNvSpPr/>
          <p:nvPr/>
        </p:nvSpPr>
        <p:spPr>
          <a:xfrm>
            <a:off x="12061252" y="7562819"/>
            <a:ext cx="5244170" cy="179118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4" name="Freeform 51"/>
          <p:cNvSpPr/>
          <p:nvPr/>
        </p:nvSpPr>
        <p:spPr>
          <a:xfrm>
            <a:off x="12183870" y="7901458"/>
            <a:ext cx="5009871" cy="129359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67" name="Group 52"/>
          <p:cNvGrpSpPr/>
          <p:nvPr/>
        </p:nvGrpSpPr>
        <p:grpSpPr>
          <a:xfrm>
            <a:off x="12183864" y="7720624"/>
            <a:ext cx="5009882" cy="1474446"/>
            <a:chOff x="-1" y="-1"/>
            <a:chExt cx="5009881" cy="1474444"/>
          </a:xfrm>
        </p:grpSpPr>
        <p:sp>
          <p:nvSpPr>
            <p:cNvPr id="265" name="Freeform 53"/>
            <p:cNvSpPr/>
            <p:nvPr/>
          </p:nvSpPr>
          <p:spPr>
            <a:xfrm>
              <a:off x="-2" y="-2"/>
              <a:ext cx="5009882" cy="14744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6" name="TextBox 54"/>
            <p:cNvSpPr txBox="1"/>
            <p:nvPr/>
          </p:nvSpPr>
          <p:spPr>
            <a:xfrm>
              <a:off x="-2" y="136049"/>
              <a:ext cx="5009882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+StrengthPotion(n:string,v:int)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68" name="Freeform 55"/>
          <p:cNvSpPr/>
          <p:nvPr/>
        </p:nvSpPr>
        <p:spPr>
          <a:xfrm>
            <a:off x="464588" y="6088555"/>
            <a:ext cx="5648968" cy="349281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9" name="Freeform 56"/>
          <p:cNvSpPr/>
          <p:nvPr/>
        </p:nvSpPr>
        <p:spPr>
          <a:xfrm>
            <a:off x="677165" y="6299124"/>
            <a:ext cx="5234757" cy="125081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0" name="Freeform 58"/>
          <p:cNvSpPr/>
          <p:nvPr/>
        </p:nvSpPr>
        <p:spPr>
          <a:xfrm>
            <a:off x="1848191" y="6549804"/>
            <a:ext cx="2881795" cy="749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3" name="Group 59"/>
          <p:cNvGrpSpPr/>
          <p:nvPr/>
        </p:nvGrpSpPr>
        <p:grpSpPr>
          <a:xfrm>
            <a:off x="1848186" y="6368971"/>
            <a:ext cx="2881771" cy="930292"/>
            <a:chOff x="-1" y="-1"/>
            <a:chExt cx="2881770" cy="930290"/>
          </a:xfrm>
        </p:grpSpPr>
        <p:sp>
          <p:nvSpPr>
            <p:cNvPr id="271" name="Freeform 60"/>
            <p:cNvSpPr/>
            <p:nvPr/>
          </p:nvSpPr>
          <p:spPr>
            <a:xfrm>
              <a:off x="-2" y="-2"/>
              <a:ext cx="2881771" cy="93029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2" name="TextBox 61"/>
            <p:cNvSpPr txBox="1"/>
            <p:nvPr/>
          </p:nvSpPr>
          <p:spPr>
            <a:xfrm>
              <a:off x="-2" y="257673"/>
              <a:ext cx="2881771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ExplosionPotion</a:t>
              </a:r>
            </a:p>
          </p:txBody>
        </p:sp>
      </p:grpSp>
      <p:sp>
        <p:nvSpPr>
          <p:cNvPr id="274" name="Freeform 62"/>
          <p:cNvSpPr/>
          <p:nvPr/>
        </p:nvSpPr>
        <p:spPr>
          <a:xfrm>
            <a:off x="666988" y="7562819"/>
            <a:ext cx="5244168" cy="179118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Freeform 64"/>
          <p:cNvSpPr/>
          <p:nvPr/>
        </p:nvSpPr>
        <p:spPr>
          <a:xfrm>
            <a:off x="789601" y="7901458"/>
            <a:ext cx="5009874" cy="129359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8" name="Group 65"/>
          <p:cNvGrpSpPr/>
          <p:nvPr/>
        </p:nvGrpSpPr>
        <p:grpSpPr>
          <a:xfrm>
            <a:off x="789596" y="7720624"/>
            <a:ext cx="5009887" cy="1474446"/>
            <a:chOff x="-1" y="-1"/>
            <a:chExt cx="5009886" cy="1474444"/>
          </a:xfrm>
        </p:grpSpPr>
        <p:sp>
          <p:nvSpPr>
            <p:cNvPr id="276" name="Freeform 66"/>
            <p:cNvSpPr/>
            <p:nvPr/>
          </p:nvSpPr>
          <p:spPr>
            <a:xfrm>
              <a:off x="1" y="-2"/>
              <a:ext cx="5009884" cy="14744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7" name="TextBox 67"/>
            <p:cNvSpPr txBox="1"/>
            <p:nvPr/>
          </p:nvSpPr>
          <p:spPr>
            <a:xfrm>
              <a:off x="-2" y="136049"/>
              <a:ext cx="5009887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+ExplosionPotion(n:string,v:int)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79" name="Freeform 68"/>
          <p:cNvSpPr/>
          <p:nvPr/>
        </p:nvSpPr>
        <p:spPr>
          <a:xfrm>
            <a:off x="11534509" y="5468880"/>
            <a:ext cx="374887" cy="42523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Freeform 69"/>
          <p:cNvSpPr/>
          <p:nvPr/>
        </p:nvSpPr>
        <p:spPr>
          <a:xfrm>
            <a:off x="11601208" y="5544539"/>
            <a:ext cx="241482" cy="273917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1" name="Freeform 70"/>
          <p:cNvSpPr/>
          <p:nvPr/>
        </p:nvSpPr>
        <p:spPr>
          <a:xfrm>
            <a:off x="11483977" y="4463505"/>
            <a:ext cx="374887" cy="42523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2" name="Freeform 71"/>
          <p:cNvSpPr/>
          <p:nvPr/>
        </p:nvSpPr>
        <p:spPr>
          <a:xfrm>
            <a:off x="11550677" y="4539164"/>
            <a:ext cx="241482" cy="273917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3" name="Freeform 72"/>
          <p:cNvSpPr/>
          <p:nvPr/>
        </p:nvSpPr>
        <p:spPr>
          <a:xfrm>
            <a:off x="6113550" y="4468657"/>
            <a:ext cx="363066" cy="41492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4" name="Freeform 73"/>
          <p:cNvSpPr/>
          <p:nvPr/>
        </p:nvSpPr>
        <p:spPr>
          <a:xfrm>
            <a:off x="6178146" y="4542482"/>
            <a:ext cx="233871" cy="26728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Freeform 74"/>
          <p:cNvSpPr/>
          <p:nvPr/>
        </p:nvSpPr>
        <p:spPr>
          <a:xfrm>
            <a:off x="6074840" y="5464607"/>
            <a:ext cx="363065" cy="41492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6" name="Freeform 75"/>
          <p:cNvSpPr/>
          <p:nvPr/>
        </p:nvSpPr>
        <p:spPr>
          <a:xfrm>
            <a:off x="6139436" y="5538432"/>
            <a:ext cx="233871" cy="26728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7" name="Freeform 77"/>
          <p:cNvSpPr/>
          <p:nvPr/>
        </p:nvSpPr>
        <p:spPr>
          <a:xfrm>
            <a:off x="3292214" y="5718690"/>
            <a:ext cx="2792162" cy="401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888"/>
                </a:moveTo>
                <a:lnTo>
                  <a:pt x="21551" y="0"/>
                </a:lnTo>
                <a:lnTo>
                  <a:pt x="21600" y="2712"/>
                </a:lnTo>
                <a:lnTo>
                  <a:pt x="49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8" name="Freeform 79"/>
          <p:cNvSpPr/>
          <p:nvPr/>
        </p:nvSpPr>
        <p:spPr>
          <a:xfrm>
            <a:off x="3149193" y="3865164"/>
            <a:ext cx="2938660" cy="84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0"/>
                </a:moveTo>
                <a:lnTo>
                  <a:pt x="21600" y="20341"/>
                </a:lnTo>
                <a:lnTo>
                  <a:pt x="21503" y="21600"/>
                </a:lnTo>
                <a:lnTo>
                  <a:pt x="0" y="125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Freeform 81"/>
          <p:cNvSpPr/>
          <p:nvPr/>
        </p:nvSpPr>
        <p:spPr>
          <a:xfrm>
            <a:off x="11851250" y="3768850"/>
            <a:ext cx="2692057" cy="932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119"/>
                </a:moveTo>
                <a:lnTo>
                  <a:pt x="128" y="21600"/>
                </a:lnTo>
                <a:lnTo>
                  <a:pt x="0" y="20484"/>
                </a:lnTo>
                <a:lnTo>
                  <a:pt x="2147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Freeform 83"/>
          <p:cNvSpPr/>
          <p:nvPr/>
        </p:nvSpPr>
        <p:spPr>
          <a:xfrm>
            <a:off x="11907022" y="5657396"/>
            <a:ext cx="2676718" cy="34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55" y="21600"/>
                </a:moveTo>
                <a:lnTo>
                  <a:pt x="0" y="3192"/>
                </a:lnTo>
                <a:lnTo>
                  <a:pt x="45" y="0"/>
                </a:lnTo>
                <a:lnTo>
                  <a:pt x="21600" y="1840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Freeform 85"/>
          <p:cNvSpPr/>
          <p:nvPr/>
        </p:nvSpPr>
        <p:spPr>
          <a:xfrm>
            <a:off x="6972826" y="7884996"/>
            <a:ext cx="4308449" cy="2746636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2" name="截圖 2025-06-10 晚上10.05.47.png" descr="截圖 2025-06-10 晚上10.05.47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-138416" y="-19133"/>
            <a:ext cx="18370248" cy="10416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reeform 3"/>
          <p:cNvSpPr/>
          <p:nvPr/>
        </p:nvSpPr>
        <p:spPr>
          <a:xfrm rot="10800000">
            <a:off x="-2477158" y="-2582378"/>
            <a:ext cx="27008231" cy="219903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Freeform 4"/>
          <p:cNvSpPr/>
          <p:nvPr/>
        </p:nvSpPr>
        <p:spPr>
          <a:xfrm>
            <a:off x="9965193" y="-183736"/>
            <a:ext cx="8276430" cy="104707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Freeform 6"/>
          <p:cNvSpPr/>
          <p:nvPr/>
        </p:nvSpPr>
        <p:spPr>
          <a:xfrm>
            <a:off x="10362710" y="200305"/>
            <a:ext cx="7481415" cy="9886385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99" name="Group 7"/>
          <p:cNvGrpSpPr/>
          <p:nvPr/>
        </p:nvGrpSpPr>
        <p:grpSpPr>
          <a:xfrm>
            <a:off x="10362703" y="16567"/>
            <a:ext cx="7481399" cy="10070127"/>
            <a:chOff x="0" y="-1"/>
            <a:chExt cx="7481397" cy="10070126"/>
          </a:xfrm>
        </p:grpSpPr>
        <p:sp>
          <p:nvSpPr>
            <p:cNvPr id="297" name="Freeform 8"/>
            <p:cNvSpPr/>
            <p:nvPr/>
          </p:nvSpPr>
          <p:spPr>
            <a:xfrm>
              <a:off x="0" y="-2"/>
              <a:ext cx="7481398" cy="1007012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8" name="TextBox 9"/>
            <p:cNvSpPr txBox="1"/>
            <p:nvPr/>
          </p:nvSpPr>
          <p:spPr>
            <a:xfrm>
              <a:off x="-1" y="103186"/>
              <a:ext cx="7481398" cy="9828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+Character(n:string,h:int,a:int,d:int)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+~Character()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+takeDamage(damge:int):void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+heal(amount:int):void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+isAlive():bool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+addItem(item:Item*):void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+displayStats:void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+getAttack():int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+displayInventory():void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+useItem(index:int,targetCharacter:Character&amp;):void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+displayEquippedWeapon():void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+gainExperience(exp:int):void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+levelUp():void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+getName():string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+getAttackValue():int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+getDefense():int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+getLevelValue():int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+getEquippedWeapon():Weapon*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+getInventory():vector&lt;Item*&gt;&amp;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+unequipWeapon(silent=false:bool):void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+removeItemFromInventory(index:int):void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+applyPoison(turns:int):void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+takePoisonDamage():void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+applyStrength(bonus:int,turns:int):void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+decreaseStrengthTurns():void</a:t>
              </a:r>
            </a:p>
          </p:txBody>
        </p:sp>
      </p:grpSp>
      <p:sp>
        <p:nvSpPr>
          <p:cNvPr id="300" name="Freeform 10"/>
          <p:cNvSpPr/>
          <p:nvPr/>
        </p:nvSpPr>
        <p:spPr>
          <a:xfrm>
            <a:off x="4153220" y="28563"/>
            <a:ext cx="5811979" cy="511493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1" name="Freeform 11"/>
          <p:cNvSpPr/>
          <p:nvPr/>
        </p:nvSpPr>
        <p:spPr>
          <a:xfrm>
            <a:off x="4385514" y="309454"/>
            <a:ext cx="5347390" cy="46213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2" name="Freeform 13"/>
          <p:cNvSpPr/>
          <p:nvPr/>
        </p:nvSpPr>
        <p:spPr>
          <a:xfrm>
            <a:off x="4814465" y="493187"/>
            <a:ext cx="4114706" cy="443761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05" name="Group 14"/>
          <p:cNvGrpSpPr/>
          <p:nvPr/>
        </p:nvGrpSpPr>
        <p:grpSpPr>
          <a:xfrm>
            <a:off x="4814458" y="309448"/>
            <a:ext cx="4114715" cy="4621311"/>
            <a:chOff x="-1" y="0"/>
            <a:chExt cx="4114713" cy="4621310"/>
          </a:xfrm>
        </p:grpSpPr>
        <p:sp>
          <p:nvSpPr>
            <p:cNvPr id="303" name="Freeform 15"/>
            <p:cNvSpPr/>
            <p:nvPr/>
          </p:nvSpPr>
          <p:spPr>
            <a:xfrm>
              <a:off x="-2" y="-1"/>
              <a:ext cx="4114715" cy="462131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4" name="TextBox 16"/>
            <p:cNvSpPr txBox="1"/>
            <p:nvPr/>
          </p:nvSpPr>
          <p:spPr>
            <a:xfrm>
              <a:off x="-2" y="134681"/>
              <a:ext cx="4114715" cy="4316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-name_:string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-health_:int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-attack_:int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-defense_:int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-experience_:int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-level_=1:int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-inventory_:vector&lt;Item*&gt;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-equippedWeapon_:Weapon*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-poisonTurns_:int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-strengthTurns_:int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-strengthBonus_:int</a:t>
              </a:r>
            </a:p>
          </p:txBody>
        </p:sp>
      </p:grpSp>
      <p:sp>
        <p:nvSpPr>
          <p:cNvPr id="306" name="Freeform 17"/>
          <p:cNvSpPr/>
          <p:nvPr/>
        </p:nvSpPr>
        <p:spPr>
          <a:xfrm>
            <a:off x="1497396" y="1902778"/>
            <a:ext cx="2804766" cy="136651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Freeform 19"/>
          <p:cNvSpPr/>
          <p:nvPr/>
        </p:nvSpPr>
        <p:spPr>
          <a:xfrm>
            <a:off x="2020241" y="2252078"/>
            <a:ext cx="1759180" cy="851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229" y="0"/>
                </a:moveTo>
                <a:lnTo>
                  <a:pt x="16371" y="0"/>
                </a:lnTo>
                <a:cubicBezTo>
                  <a:pt x="19259" y="0"/>
                  <a:pt x="21600" y="4837"/>
                  <a:pt x="21600" y="10801"/>
                </a:cubicBezTo>
                <a:cubicBezTo>
                  <a:pt x="21600" y="13666"/>
                  <a:pt x="21049" y="16413"/>
                  <a:pt x="20069" y="18438"/>
                </a:cubicBezTo>
                <a:cubicBezTo>
                  <a:pt x="19089" y="20462"/>
                  <a:pt x="17759" y="21600"/>
                  <a:pt x="16372" y="21600"/>
                </a:cubicBezTo>
                <a:lnTo>
                  <a:pt x="5229" y="21600"/>
                </a:lnTo>
                <a:cubicBezTo>
                  <a:pt x="3842" y="21600"/>
                  <a:pt x="2512" y="20462"/>
                  <a:pt x="1532" y="18438"/>
                </a:cubicBezTo>
                <a:cubicBezTo>
                  <a:pt x="552" y="16413"/>
                  <a:pt x="0" y="13664"/>
                  <a:pt x="0" y="10801"/>
                </a:cubicBezTo>
                <a:cubicBezTo>
                  <a:pt x="0" y="7938"/>
                  <a:pt x="551" y="5189"/>
                  <a:pt x="1531" y="3162"/>
                </a:cubicBezTo>
                <a:cubicBezTo>
                  <a:pt x="2511" y="1135"/>
                  <a:pt x="3842" y="0"/>
                  <a:pt x="522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10" name="Group 20"/>
          <p:cNvGrpSpPr/>
          <p:nvPr/>
        </p:nvGrpSpPr>
        <p:grpSpPr>
          <a:xfrm>
            <a:off x="2020236" y="2071246"/>
            <a:ext cx="1759080" cy="1032485"/>
            <a:chOff x="-1" y="0"/>
            <a:chExt cx="1759079" cy="1032483"/>
          </a:xfrm>
        </p:grpSpPr>
        <p:sp>
          <p:nvSpPr>
            <p:cNvPr id="308" name="Freeform 21"/>
            <p:cNvSpPr/>
            <p:nvPr/>
          </p:nvSpPr>
          <p:spPr>
            <a:xfrm>
              <a:off x="-2" y="-1"/>
              <a:ext cx="1759081" cy="103248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9" name="TextBox 22"/>
            <p:cNvSpPr txBox="1"/>
            <p:nvPr/>
          </p:nvSpPr>
          <p:spPr>
            <a:xfrm>
              <a:off x="-2" y="308769"/>
              <a:ext cx="1759081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Character</a:t>
              </a:r>
            </a:p>
          </p:txBody>
        </p:sp>
      </p:grpSp>
      <p:sp>
        <p:nvSpPr>
          <p:cNvPr id="311" name="Freeform 23"/>
          <p:cNvSpPr/>
          <p:nvPr/>
        </p:nvSpPr>
        <p:spPr>
          <a:xfrm>
            <a:off x="610264" y="5427269"/>
            <a:ext cx="8533735" cy="446390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2" name="Freeform 24"/>
          <p:cNvSpPr/>
          <p:nvPr/>
        </p:nvSpPr>
        <p:spPr>
          <a:xfrm>
            <a:off x="876590" y="5635723"/>
            <a:ext cx="7983688" cy="110752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3" name="Freeform 26"/>
          <p:cNvSpPr/>
          <p:nvPr/>
        </p:nvSpPr>
        <p:spPr>
          <a:xfrm>
            <a:off x="2691968" y="5910498"/>
            <a:ext cx="4297403" cy="557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2" y="0"/>
                </a:moveTo>
                <a:lnTo>
                  <a:pt x="20198" y="0"/>
                </a:lnTo>
                <a:cubicBezTo>
                  <a:pt x="20570" y="0"/>
                  <a:pt x="20926" y="1139"/>
                  <a:pt x="21189" y="3164"/>
                </a:cubicBezTo>
                <a:cubicBezTo>
                  <a:pt x="21452" y="5188"/>
                  <a:pt x="21600" y="7935"/>
                  <a:pt x="21600" y="10800"/>
                </a:cubicBezTo>
                <a:cubicBezTo>
                  <a:pt x="21600" y="13665"/>
                  <a:pt x="21452" y="16412"/>
                  <a:pt x="21189" y="18436"/>
                </a:cubicBezTo>
                <a:cubicBezTo>
                  <a:pt x="20926" y="20461"/>
                  <a:pt x="20570" y="21600"/>
                  <a:pt x="20198" y="21600"/>
                </a:cubicBezTo>
                <a:lnTo>
                  <a:pt x="1402" y="21600"/>
                </a:lnTo>
                <a:cubicBezTo>
                  <a:pt x="1030" y="21600"/>
                  <a:pt x="674" y="20461"/>
                  <a:pt x="411" y="18436"/>
                </a:cubicBezTo>
                <a:cubicBezTo>
                  <a:pt x="148" y="16412"/>
                  <a:pt x="0" y="13665"/>
                  <a:pt x="0" y="10800"/>
                </a:cubicBezTo>
                <a:cubicBezTo>
                  <a:pt x="0" y="7935"/>
                  <a:pt x="148" y="5188"/>
                  <a:pt x="411" y="3164"/>
                </a:cubicBezTo>
                <a:cubicBezTo>
                  <a:pt x="674" y="1139"/>
                  <a:pt x="1030" y="0"/>
                  <a:pt x="1402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16" name="Group 27"/>
          <p:cNvGrpSpPr/>
          <p:nvPr/>
        </p:nvGrpSpPr>
        <p:grpSpPr>
          <a:xfrm>
            <a:off x="2691963" y="5724800"/>
            <a:ext cx="4297400" cy="743687"/>
            <a:chOff x="0" y="0"/>
            <a:chExt cx="4297399" cy="743686"/>
          </a:xfrm>
        </p:grpSpPr>
        <p:sp>
          <p:nvSpPr>
            <p:cNvPr id="314" name="Freeform 28"/>
            <p:cNvSpPr/>
            <p:nvPr/>
          </p:nvSpPr>
          <p:spPr>
            <a:xfrm>
              <a:off x="-1" y="0"/>
              <a:ext cx="4297400" cy="74368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5" name="TextBox 29"/>
            <p:cNvSpPr txBox="1"/>
            <p:nvPr/>
          </p:nvSpPr>
          <p:spPr>
            <a:xfrm>
              <a:off x="1" y="164368"/>
              <a:ext cx="4297398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game_funtion</a:t>
              </a:r>
            </a:p>
          </p:txBody>
        </p:sp>
      </p:grpSp>
      <p:sp>
        <p:nvSpPr>
          <p:cNvPr id="317" name="Freeform 30"/>
          <p:cNvSpPr/>
          <p:nvPr/>
        </p:nvSpPr>
        <p:spPr>
          <a:xfrm>
            <a:off x="848820" y="6834151"/>
            <a:ext cx="7983688" cy="2839501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8" name="Freeform 32"/>
          <p:cNvSpPr/>
          <p:nvPr/>
        </p:nvSpPr>
        <p:spPr>
          <a:xfrm>
            <a:off x="1098304" y="7150657"/>
            <a:ext cx="7540277" cy="2395163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21" name="Group 33"/>
          <p:cNvGrpSpPr/>
          <p:nvPr/>
        </p:nvGrpSpPr>
        <p:grpSpPr>
          <a:xfrm>
            <a:off x="1098297" y="6961964"/>
            <a:ext cx="7540270" cy="2583866"/>
            <a:chOff x="0" y="0"/>
            <a:chExt cx="7540269" cy="2583864"/>
          </a:xfrm>
        </p:grpSpPr>
        <p:sp>
          <p:nvSpPr>
            <p:cNvPr id="319" name="Freeform 34"/>
            <p:cNvSpPr/>
            <p:nvPr/>
          </p:nvSpPr>
          <p:spPr>
            <a:xfrm>
              <a:off x="-1" y="-1"/>
              <a:ext cx="7540270" cy="258386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0" name="TextBox 35"/>
            <p:cNvSpPr txBox="1"/>
            <p:nvPr/>
          </p:nvSpPr>
          <p:spPr>
            <a:xfrm>
              <a:off x="-1" y="297059"/>
              <a:ext cx="7540270" cy="1954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+generateEnemy(playerLevel:int):Character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+handleItemDrop(player:Character&amp;,itemName:string,droppedItem:Item*,icon:string&amp;):void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+battle(player:Character&amp;,enemy:Character&amp;):bool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+showMenu():void</a:t>
              </a:r>
            </a:p>
          </p:txBody>
        </p:sp>
      </p:grpSp>
      <p:pic>
        <p:nvPicPr>
          <p:cNvPr id="322" name="截圖 2025-06-10 晚上10.08.09.png" descr="截圖 2025-06-10 晚上10.08.0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161163" y="-76200"/>
            <a:ext cx="18610328" cy="1043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截圖 2025-06-11 上午11.37.58.png" descr="截圖 2025-06-11 上午11.37.5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-4174" y="28556"/>
            <a:ext cx="18335381" cy="10287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Freeform 2"/>
          <p:cNvSpPr/>
          <p:nvPr/>
        </p:nvSpPr>
        <p:spPr>
          <a:xfrm>
            <a:off x="406636" y="-1489049"/>
            <a:ext cx="19293128" cy="124177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6" name="Freeform 4"/>
          <p:cNvSpPr/>
          <p:nvPr/>
        </p:nvSpPr>
        <p:spPr>
          <a:xfrm>
            <a:off x="11388359" y="4927558"/>
            <a:ext cx="4594486" cy="981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" y="0"/>
                </a:moveTo>
                <a:lnTo>
                  <a:pt x="21600" y="20779"/>
                </a:lnTo>
                <a:lnTo>
                  <a:pt x="21564" y="21600"/>
                </a:lnTo>
                <a:lnTo>
                  <a:pt x="0" y="82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7" name="Freeform 6"/>
          <p:cNvSpPr/>
          <p:nvPr/>
        </p:nvSpPr>
        <p:spPr>
          <a:xfrm>
            <a:off x="11383025" y="4929463"/>
            <a:ext cx="2323534" cy="1293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0" y="0"/>
                </a:moveTo>
                <a:lnTo>
                  <a:pt x="21600" y="21042"/>
                </a:lnTo>
                <a:lnTo>
                  <a:pt x="21430" y="21600"/>
                </a:lnTo>
                <a:lnTo>
                  <a:pt x="0" y="56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8" name="Freeform 8"/>
          <p:cNvSpPr/>
          <p:nvPr/>
        </p:nvSpPr>
        <p:spPr>
          <a:xfrm>
            <a:off x="7028439" y="4927653"/>
            <a:ext cx="4295967" cy="981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817"/>
                </a:moveTo>
                <a:lnTo>
                  <a:pt x="41" y="21600"/>
                </a:lnTo>
                <a:lnTo>
                  <a:pt x="0" y="20781"/>
                </a:lnTo>
                <a:lnTo>
                  <a:pt x="2155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9" name="Freeform 9"/>
          <p:cNvSpPr/>
          <p:nvPr/>
        </p:nvSpPr>
        <p:spPr>
          <a:xfrm>
            <a:off x="9348699" y="3420054"/>
            <a:ext cx="4086941" cy="1526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0" name="Freeform 11"/>
          <p:cNvSpPr/>
          <p:nvPr/>
        </p:nvSpPr>
        <p:spPr>
          <a:xfrm>
            <a:off x="9317517" y="3778246"/>
            <a:ext cx="4086992" cy="97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33" name="Group 12"/>
          <p:cNvGrpSpPr/>
          <p:nvPr/>
        </p:nvGrpSpPr>
        <p:grpSpPr>
          <a:xfrm>
            <a:off x="9317511" y="3601636"/>
            <a:ext cx="4086953" cy="1156547"/>
            <a:chOff x="-1" y="0"/>
            <a:chExt cx="4086952" cy="1156545"/>
          </a:xfrm>
        </p:grpSpPr>
        <p:sp>
          <p:nvSpPr>
            <p:cNvPr id="331" name="Freeform 13"/>
            <p:cNvSpPr/>
            <p:nvPr/>
          </p:nvSpPr>
          <p:spPr>
            <a:xfrm>
              <a:off x="-2" y="-1"/>
              <a:ext cx="4086953" cy="11565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2" name="TextBox 14"/>
            <p:cNvSpPr txBox="1"/>
            <p:nvPr/>
          </p:nvSpPr>
          <p:spPr>
            <a:xfrm>
              <a:off x="-2" y="370800"/>
              <a:ext cx="4086953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334" name="Freeform 16"/>
          <p:cNvSpPr/>
          <p:nvPr/>
        </p:nvSpPr>
        <p:spPr>
          <a:xfrm>
            <a:off x="2064928" y="4927653"/>
            <a:ext cx="4091280" cy="1000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802"/>
                </a:moveTo>
                <a:lnTo>
                  <a:pt x="46" y="21600"/>
                </a:lnTo>
                <a:lnTo>
                  <a:pt x="0" y="20800"/>
                </a:lnTo>
                <a:lnTo>
                  <a:pt x="2155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5" name="Freeform 17"/>
          <p:cNvSpPr/>
          <p:nvPr/>
        </p:nvSpPr>
        <p:spPr>
          <a:xfrm>
            <a:off x="2375896" y="7635671"/>
            <a:ext cx="4086948" cy="1526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6" name="Freeform 19"/>
          <p:cNvSpPr/>
          <p:nvPr/>
        </p:nvSpPr>
        <p:spPr>
          <a:xfrm>
            <a:off x="2375897" y="7997094"/>
            <a:ext cx="4086989" cy="97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39" name="Group 20"/>
          <p:cNvGrpSpPr/>
          <p:nvPr/>
        </p:nvGrpSpPr>
        <p:grpSpPr>
          <a:xfrm>
            <a:off x="2375890" y="7820485"/>
            <a:ext cx="4086955" cy="1156548"/>
            <a:chOff x="-1" y="0"/>
            <a:chExt cx="4086953" cy="1156546"/>
          </a:xfrm>
        </p:grpSpPr>
        <p:sp>
          <p:nvSpPr>
            <p:cNvPr id="337" name="Freeform 21"/>
            <p:cNvSpPr/>
            <p:nvPr/>
          </p:nvSpPr>
          <p:spPr>
            <a:xfrm>
              <a:off x="-2" y="-1"/>
              <a:ext cx="4086954" cy="115654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8" name="TextBox 22"/>
            <p:cNvSpPr txBox="1"/>
            <p:nvPr/>
          </p:nvSpPr>
          <p:spPr>
            <a:xfrm>
              <a:off x="-2" y="370800"/>
              <a:ext cx="4086955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Axe</a:t>
              </a:r>
            </a:p>
          </p:txBody>
        </p:sp>
      </p:grpSp>
      <p:sp>
        <p:nvSpPr>
          <p:cNvPr id="340" name="Freeform 23"/>
          <p:cNvSpPr/>
          <p:nvPr/>
        </p:nvSpPr>
        <p:spPr>
          <a:xfrm>
            <a:off x="2375896" y="5977349"/>
            <a:ext cx="4086948" cy="1526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1" name="Freeform 25"/>
          <p:cNvSpPr/>
          <p:nvPr/>
        </p:nvSpPr>
        <p:spPr>
          <a:xfrm>
            <a:off x="2375897" y="6338773"/>
            <a:ext cx="4086989" cy="97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44" name="Group 26"/>
          <p:cNvGrpSpPr/>
          <p:nvPr/>
        </p:nvGrpSpPr>
        <p:grpSpPr>
          <a:xfrm>
            <a:off x="2375890" y="6162162"/>
            <a:ext cx="4086955" cy="1156548"/>
            <a:chOff x="-1" y="0"/>
            <a:chExt cx="4086953" cy="1156546"/>
          </a:xfrm>
        </p:grpSpPr>
        <p:sp>
          <p:nvSpPr>
            <p:cNvPr id="342" name="Freeform 27"/>
            <p:cNvSpPr/>
            <p:nvPr/>
          </p:nvSpPr>
          <p:spPr>
            <a:xfrm>
              <a:off x="-2" y="-1"/>
              <a:ext cx="4086954" cy="115654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3" name="TextBox 28"/>
            <p:cNvSpPr txBox="1"/>
            <p:nvPr/>
          </p:nvSpPr>
          <p:spPr>
            <a:xfrm>
              <a:off x="-2" y="370800"/>
              <a:ext cx="4086955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Bow</a:t>
              </a:r>
            </a:p>
          </p:txBody>
        </p:sp>
      </p:grpSp>
      <p:sp>
        <p:nvSpPr>
          <p:cNvPr id="345" name="Freeform 29"/>
          <p:cNvSpPr/>
          <p:nvPr/>
        </p:nvSpPr>
        <p:spPr>
          <a:xfrm>
            <a:off x="4128132" y="3416822"/>
            <a:ext cx="4086948" cy="1526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6" name="Freeform 31"/>
          <p:cNvSpPr/>
          <p:nvPr/>
        </p:nvSpPr>
        <p:spPr>
          <a:xfrm>
            <a:off x="4128133" y="3778246"/>
            <a:ext cx="4086992" cy="97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49" name="Group 32"/>
          <p:cNvGrpSpPr/>
          <p:nvPr/>
        </p:nvGrpSpPr>
        <p:grpSpPr>
          <a:xfrm>
            <a:off x="4128126" y="3601636"/>
            <a:ext cx="4086954" cy="1156547"/>
            <a:chOff x="-1" y="0"/>
            <a:chExt cx="4086953" cy="1156545"/>
          </a:xfrm>
        </p:grpSpPr>
        <p:sp>
          <p:nvSpPr>
            <p:cNvPr id="347" name="Freeform 33"/>
            <p:cNvSpPr/>
            <p:nvPr/>
          </p:nvSpPr>
          <p:spPr>
            <a:xfrm>
              <a:off x="-2" y="-1"/>
              <a:ext cx="4086954" cy="11565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8" name="TextBox 34"/>
            <p:cNvSpPr txBox="1"/>
            <p:nvPr/>
          </p:nvSpPr>
          <p:spPr>
            <a:xfrm>
              <a:off x="-2" y="370800"/>
              <a:ext cx="4086955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350" name="Freeform 35"/>
          <p:cNvSpPr/>
          <p:nvPr/>
        </p:nvSpPr>
        <p:spPr>
          <a:xfrm>
            <a:off x="6724056" y="1313569"/>
            <a:ext cx="4086941" cy="15261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1" name="Freeform 37"/>
          <p:cNvSpPr/>
          <p:nvPr/>
        </p:nvSpPr>
        <p:spPr>
          <a:xfrm>
            <a:off x="6724056" y="1674995"/>
            <a:ext cx="4086992" cy="97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54" name="Group 38"/>
          <p:cNvGrpSpPr/>
          <p:nvPr/>
        </p:nvGrpSpPr>
        <p:grpSpPr>
          <a:xfrm>
            <a:off x="6724049" y="1498384"/>
            <a:ext cx="4086953" cy="1156547"/>
            <a:chOff x="-1" y="0"/>
            <a:chExt cx="4086952" cy="1156546"/>
          </a:xfrm>
        </p:grpSpPr>
        <p:sp>
          <p:nvSpPr>
            <p:cNvPr id="352" name="Freeform 39"/>
            <p:cNvSpPr/>
            <p:nvPr/>
          </p:nvSpPr>
          <p:spPr>
            <a:xfrm>
              <a:off x="-2" y="-1"/>
              <a:ext cx="4086953" cy="115654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3" name="TextBox 40"/>
            <p:cNvSpPr txBox="1"/>
            <p:nvPr/>
          </p:nvSpPr>
          <p:spPr>
            <a:xfrm>
              <a:off x="-2" y="370801"/>
              <a:ext cx="4086953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Item</a:t>
              </a:r>
            </a:p>
          </p:txBody>
        </p:sp>
      </p:grpSp>
      <p:sp>
        <p:nvSpPr>
          <p:cNvPr id="355" name="Freeform 41"/>
          <p:cNvSpPr/>
          <p:nvPr/>
        </p:nvSpPr>
        <p:spPr>
          <a:xfrm>
            <a:off x="7343216" y="6029159"/>
            <a:ext cx="4086941" cy="1526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6" name="Freeform 43"/>
          <p:cNvSpPr/>
          <p:nvPr/>
        </p:nvSpPr>
        <p:spPr>
          <a:xfrm>
            <a:off x="7343215" y="6390583"/>
            <a:ext cx="4086992" cy="97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59" name="Group 44"/>
          <p:cNvGrpSpPr/>
          <p:nvPr/>
        </p:nvGrpSpPr>
        <p:grpSpPr>
          <a:xfrm>
            <a:off x="7343209" y="6213972"/>
            <a:ext cx="4086953" cy="1156548"/>
            <a:chOff x="-1" y="0"/>
            <a:chExt cx="4086952" cy="1156546"/>
          </a:xfrm>
        </p:grpSpPr>
        <p:sp>
          <p:nvSpPr>
            <p:cNvPr id="357" name="Freeform 45"/>
            <p:cNvSpPr/>
            <p:nvPr/>
          </p:nvSpPr>
          <p:spPr>
            <a:xfrm>
              <a:off x="-2" y="-1"/>
              <a:ext cx="4086953" cy="115654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8" name="TextBox 46"/>
            <p:cNvSpPr txBox="1"/>
            <p:nvPr/>
          </p:nvSpPr>
          <p:spPr>
            <a:xfrm>
              <a:off x="-2" y="370800"/>
              <a:ext cx="4086953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PoisonPotion</a:t>
              </a:r>
            </a:p>
          </p:txBody>
        </p:sp>
      </p:grpSp>
      <p:sp>
        <p:nvSpPr>
          <p:cNvPr id="360" name="Freeform 47"/>
          <p:cNvSpPr/>
          <p:nvPr/>
        </p:nvSpPr>
        <p:spPr>
          <a:xfrm>
            <a:off x="7343216" y="7644100"/>
            <a:ext cx="4086941" cy="1526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1" name="Freeform 49"/>
          <p:cNvSpPr/>
          <p:nvPr/>
        </p:nvSpPr>
        <p:spPr>
          <a:xfrm>
            <a:off x="7343215" y="8005526"/>
            <a:ext cx="4086992" cy="97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64" name="Group 50"/>
          <p:cNvGrpSpPr/>
          <p:nvPr/>
        </p:nvGrpSpPr>
        <p:grpSpPr>
          <a:xfrm>
            <a:off x="7343209" y="7828915"/>
            <a:ext cx="4086953" cy="1156548"/>
            <a:chOff x="-1" y="0"/>
            <a:chExt cx="4086952" cy="1156546"/>
          </a:xfrm>
        </p:grpSpPr>
        <p:sp>
          <p:nvSpPr>
            <p:cNvPr id="362" name="Freeform 51"/>
            <p:cNvSpPr/>
            <p:nvPr/>
          </p:nvSpPr>
          <p:spPr>
            <a:xfrm>
              <a:off x="-2" y="-1"/>
              <a:ext cx="4086953" cy="115654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3" name="TextBox 52"/>
            <p:cNvSpPr txBox="1"/>
            <p:nvPr/>
          </p:nvSpPr>
          <p:spPr>
            <a:xfrm>
              <a:off x="-2" y="370800"/>
              <a:ext cx="4086953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ExplosionPotion</a:t>
              </a:r>
            </a:p>
          </p:txBody>
        </p:sp>
      </p:grpSp>
      <p:sp>
        <p:nvSpPr>
          <p:cNvPr id="365" name="Freeform 53"/>
          <p:cNvSpPr/>
          <p:nvPr/>
        </p:nvSpPr>
        <p:spPr>
          <a:xfrm>
            <a:off x="11653925" y="6029159"/>
            <a:ext cx="4086941" cy="1526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6" name="Freeform 55"/>
          <p:cNvSpPr/>
          <p:nvPr/>
        </p:nvSpPr>
        <p:spPr>
          <a:xfrm>
            <a:off x="11653924" y="6390583"/>
            <a:ext cx="4086992" cy="97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69" name="Group 56"/>
          <p:cNvGrpSpPr/>
          <p:nvPr/>
        </p:nvGrpSpPr>
        <p:grpSpPr>
          <a:xfrm>
            <a:off x="11653918" y="6213972"/>
            <a:ext cx="4086953" cy="1156548"/>
            <a:chOff x="-1" y="0"/>
            <a:chExt cx="4086952" cy="1156546"/>
          </a:xfrm>
        </p:grpSpPr>
        <p:sp>
          <p:nvSpPr>
            <p:cNvPr id="367" name="Freeform 57"/>
            <p:cNvSpPr/>
            <p:nvPr/>
          </p:nvSpPr>
          <p:spPr>
            <a:xfrm>
              <a:off x="-2" y="-1"/>
              <a:ext cx="4086953" cy="115654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8" name="TextBox 58"/>
            <p:cNvSpPr txBox="1"/>
            <p:nvPr/>
          </p:nvSpPr>
          <p:spPr>
            <a:xfrm>
              <a:off x="-2" y="370800"/>
              <a:ext cx="4086953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StrengthPotion</a:t>
              </a:r>
            </a:p>
          </p:txBody>
        </p:sp>
      </p:grpSp>
      <p:sp>
        <p:nvSpPr>
          <p:cNvPr id="370" name="Freeform 59"/>
          <p:cNvSpPr/>
          <p:nvPr/>
        </p:nvSpPr>
        <p:spPr>
          <a:xfrm>
            <a:off x="11653925" y="7644100"/>
            <a:ext cx="4086941" cy="1526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Freeform 61"/>
          <p:cNvSpPr/>
          <p:nvPr/>
        </p:nvSpPr>
        <p:spPr>
          <a:xfrm>
            <a:off x="11653924" y="8005526"/>
            <a:ext cx="4086992" cy="97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74" name="Group 62"/>
          <p:cNvGrpSpPr/>
          <p:nvPr/>
        </p:nvGrpSpPr>
        <p:grpSpPr>
          <a:xfrm>
            <a:off x="11653918" y="7828915"/>
            <a:ext cx="4086953" cy="1156548"/>
            <a:chOff x="-1" y="0"/>
            <a:chExt cx="4086952" cy="1156546"/>
          </a:xfrm>
        </p:grpSpPr>
        <p:sp>
          <p:nvSpPr>
            <p:cNvPr id="372" name="Freeform 63"/>
            <p:cNvSpPr/>
            <p:nvPr/>
          </p:nvSpPr>
          <p:spPr>
            <a:xfrm>
              <a:off x="-2" y="-1"/>
              <a:ext cx="4086953" cy="115654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3" name="TextBox 64"/>
            <p:cNvSpPr txBox="1"/>
            <p:nvPr/>
          </p:nvSpPr>
          <p:spPr>
            <a:xfrm>
              <a:off x="-2" y="370800"/>
              <a:ext cx="4086953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HealthPotion</a:t>
              </a:r>
            </a:p>
          </p:txBody>
        </p:sp>
      </p:grpSp>
      <p:sp>
        <p:nvSpPr>
          <p:cNvPr id="375" name="Freeform 66"/>
          <p:cNvSpPr/>
          <p:nvPr/>
        </p:nvSpPr>
        <p:spPr>
          <a:xfrm>
            <a:off x="4608888" y="4928137"/>
            <a:ext cx="1347603" cy="1090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89"/>
                </a:moveTo>
                <a:lnTo>
                  <a:pt x="382" y="21600"/>
                </a:lnTo>
                <a:lnTo>
                  <a:pt x="0" y="21011"/>
                </a:lnTo>
                <a:lnTo>
                  <a:pt x="2121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6" name="Freeform 68"/>
          <p:cNvSpPr/>
          <p:nvPr/>
        </p:nvSpPr>
        <p:spPr>
          <a:xfrm>
            <a:off x="6164843" y="2821931"/>
            <a:ext cx="1988349" cy="789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75"/>
                </a:moveTo>
                <a:lnTo>
                  <a:pt x="147" y="21600"/>
                </a:lnTo>
                <a:lnTo>
                  <a:pt x="0" y="20625"/>
                </a:lnTo>
                <a:lnTo>
                  <a:pt x="2145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7" name="Freeform 69"/>
          <p:cNvSpPr/>
          <p:nvPr/>
        </p:nvSpPr>
        <p:spPr>
          <a:xfrm>
            <a:off x="7898720" y="2593719"/>
            <a:ext cx="495321" cy="49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8" name="Freeform 70"/>
          <p:cNvSpPr/>
          <p:nvPr/>
        </p:nvSpPr>
        <p:spPr>
          <a:xfrm>
            <a:off x="7986848" y="2681265"/>
            <a:ext cx="319066" cy="3169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9" name="Freeform 72"/>
          <p:cNvSpPr/>
          <p:nvPr/>
        </p:nvSpPr>
        <p:spPr>
          <a:xfrm>
            <a:off x="9442449" y="4927089"/>
            <a:ext cx="1929010" cy="129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31"/>
                </a:moveTo>
                <a:lnTo>
                  <a:pt x="235" y="21600"/>
                </a:lnTo>
                <a:lnTo>
                  <a:pt x="0" y="21069"/>
                </a:lnTo>
                <a:lnTo>
                  <a:pt x="2136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0" name="Freeform 74"/>
          <p:cNvSpPr/>
          <p:nvPr/>
        </p:nvSpPr>
        <p:spPr>
          <a:xfrm>
            <a:off x="9445593" y="2779284"/>
            <a:ext cx="1922723" cy="831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" y="0"/>
                </a:moveTo>
                <a:lnTo>
                  <a:pt x="21600" y="20687"/>
                </a:lnTo>
                <a:lnTo>
                  <a:pt x="21435" y="21600"/>
                </a:lnTo>
                <a:lnTo>
                  <a:pt x="0" y="9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1" name="Freeform 75"/>
          <p:cNvSpPr/>
          <p:nvPr/>
        </p:nvSpPr>
        <p:spPr>
          <a:xfrm>
            <a:off x="5923946" y="4632280"/>
            <a:ext cx="495321" cy="49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2" name="Freeform 76"/>
          <p:cNvSpPr/>
          <p:nvPr/>
        </p:nvSpPr>
        <p:spPr>
          <a:xfrm>
            <a:off x="6012076" y="4719830"/>
            <a:ext cx="319066" cy="3169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3" name="Freeform 77"/>
          <p:cNvSpPr/>
          <p:nvPr/>
        </p:nvSpPr>
        <p:spPr>
          <a:xfrm>
            <a:off x="11129319" y="4660327"/>
            <a:ext cx="463337" cy="43596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4" name="Freeform 78"/>
          <p:cNvSpPr/>
          <p:nvPr/>
        </p:nvSpPr>
        <p:spPr>
          <a:xfrm>
            <a:off x="11210755" y="4736538"/>
            <a:ext cx="300472" cy="28354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5" name="Freeform 79"/>
          <p:cNvSpPr/>
          <p:nvPr/>
        </p:nvSpPr>
        <p:spPr>
          <a:xfrm>
            <a:off x="9206786" y="2548580"/>
            <a:ext cx="492288" cy="48057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6" name="Freeform 80"/>
          <p:cNvSpPr/>
          <p:nvPr/>
        </p:nvSpPr>
        <p:spPr>
          <a:xfrm>
            <a:off x="9294376" y="2634083"/>
            <a:ext cx="317108" cy="30956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7" name="Freeform 81"/>
          <p:cNvSpPr/>
          <p:nvPr/>
        </p:nvSpPr>
        <p:spPr>
          <a:xfrm>
            <a:off x="12136628" y="177306"/>
            <a:ext cx="4086941" cy="152618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8" name="Freeform 83"/>
          <p:cNvSpPr/>
          <p:nvPr/>
        </p:nvSpPr>
        <p:spPr>
          <a:xfrm>
            <a:off x="12136628" y="538733"/>
            <a:ext cx="4086992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91" name="Group 84"/>
          <p:cNvGrpSpPr/>
          <p:nvPr/>
        </p:nvGrpSpPr>
        <p:grpSpPr>
          <a:xfrm>
            <a:off x="12136621" y="362122"/>
            <a:ext cx="4086953" cy="1156550"/>
            <a:chOff x="-1" y="0"/>
            <a:chExt cx="4086952" cy="1156548"/>
          </a:xfrm>
        </p:grpSpPr>
        <p:sp>
          <p:nvSpPr>
            <p:cNvPr id="389" name="Freeform 85"/>
            <p:cNvSpPr/>
            <p:nvPr/>
          </p:nvSpPr>
          <p:spPr>
            <a:xfrm>
              <a:off x="-2" y="-1"/>
              <a:ext cx="4086953" cy="115655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0" name="TextBox 86"/>
            <p:cNvSpPr txBox="1"/>
            <p:nvPr/>
          </p:nvSpPr>
          <p:spPr>
            <a:xfrm>
              <a:off x="-2" y="370801"/>
              <a:ext cx="4086953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game_funtion</a:t>
              </a:r>
            </a:p>
          </p:txBody>
        </p:sp>
      </p:grpSp>
      <p:sp>
        <p:nvSpPr>
          <p:cNvPr id="392" name="Freeform 87"/>
          <p:cNvSpPr/>
          <p:nvPr/>
        </p:nvSpPr>
        <p:spPr>
          <a:xfrm>
            <a:off x="1233552" y="177306"/>
            <a:ext cx="4086950" cy="152618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3" name="Freeform 89"/>
          <p:cNvSpPr/>
          <p:nvPr/>
        </p:nvSpPr>
        <p:spPr>
          <a:xfrm>
            <a:off x="1233555" y="538733"/>
            <a:ext cx="4086989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96" name="Group 90"/>
          <p:cNvGrpSpPr/>
          <p:nvPr/>
        </p:nvGrpSpPr>
        <p:grpSpPr>
          <a:xfrm>
            <a:off x="1233548" y="362122"/>
            <a:ext cx="4086955" cy="1156550"/>
            <a:chOff x="0" y="0"/>
            <a:chExt cx="4086954" cy="1156548"/>
          </a:xfrm>
        </p:grpSpPr>
        <p:sp>
          <p:nvSpPr>
            <p:cNvPr id="394" name="Freeform 91"/>
            <p:cNvSpPr/>
            <p:nvPr/>
          </p:nvSpPr>
          <p:spPr>
            <a:xfrm>
              <a:off x="-1" y="-1"/>
              <a:ext cx="4086955" cy="115655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5" name="TextBox 92"/>
            <p:cNvSpPr txBox="1"/>
            <p:nvPr/>
          </p:nvSpPr>
          <p:spPr>
            <a:xfrm>
              <a:off x="-1" y="370801"/>
              <a:ext cx="4086955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Character</a:t>
              </a:r>
            </a:p>
          </p:txBody>
        </p:sp>
      </p:grpSp>
      <p:sp>
        <p:nvSpPr>
          <p:cNvPr id="397" name="Freeform 94"/>
          <p:cNvSpPr/>
          <p:nvPr/>
        </p:nvSpPr>
        <p:spPr>
          <a:xfrm>
            <a:off x="5309732" y="1012983"/>
            <a:ext cx="1475334" cy="1021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" y="0"/>
                </a:moveTo>
                <a:lnTo>
                  <a:pt x="21600" y="20933"/>
                </a:lnTo>
                <a:lnTo>
                  <a:pt x="21286" y="21600"/>
                </a:lnTo>
                <a:lnTo>
                  <a:pt x="0" y="66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8" name="Freeform 96"/>
          <p:cNvSpPr/>
          <p:nvPr/>
        </p:nvSpPr>
        <p:spPr>
          <a:xfrm>
            <a:off x="5320496" y="1009650"/>
            <a:ext cx="6816092" cy="38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9" name="Freeform 98"/>
          <p:cNvSpPr/>
          <p:nvPr/>
        </p:nvSpPr>
        <p:spPr>
          <a:xfrm>
            <a:off x="10849530" y="1013650"/>
            <a:ext cx="1298735" cy="1020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37"/>
                </a:moveTo>
                <a:lnTo>
                  <a:pt x="390" y="21600"/>
                </a:lnTo>
                <a:lnTo>
                  <a:pt x="0" y="20963"/>
                </a:lnTo>
                <a:lnTo>
                  <a:pt x="212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0" name="Freeform 100"/>
          <p:cNvSpPr/>
          <p:nvPr/>
        </p:nvSpPr>
        <p:spPr>
          <a:xfrm>
            <a:off x="7013485" y="5890800"/>
            <a:ext cx="38106" cy="2596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1" name="Freeform 102"/>
          <p:cNvSpPr/>
          <p:nvPr/>
        </p:nvSpPr>
        <p:spPr>
          <a:xfrm>
            <a:off x="7032535" y="8476442"/>
            <a:ext cx="310711" cy="381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2" name="Freeform 104"/>
          <p:cNvSpPr/>
          <p:nvPr/>
        </p:nvSpPr>
        <p:spPr>
          <a:xfrm>
            <a:off x="15740865" y="8448960"/>
            <a:ext cx="310711" cy="381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3" name="Freeform 106"/>
          <p:cNvSpPr/>
          <p:nvPr/>
        </p:nvSpPr>
        <p:spPr>
          <a:xfrm>
            <a:off x="15959940" y="5899232"/>
            <a:ext cx="38106" cy="2596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4" name="Freeform 108"/>
          <p:cNvSpPr/>
          <p:nvPr/>
        </p:nvSpPr>
        <p:spPr>
          <a:xfrm>
            <a:off x="2065215" y="8495492"/>
            <a:ext cx="310712" cy="381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5" name="Freeform 110"/>
          <p:cNvSpPr/>
          <p:nvPr/>
        </p:nvSpPr>
        <p:spPr>
          <a:xfrm>
            <a:off x="2065215" y="5918282"/>
            <a:ext cx="38106" cy="2596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6" name="截圖 2025-06-10 晚上10.09.48.png" descr="截圖 2025-06-10 晚上10.09.4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4783" y="-79408"/>
            <a:ext cx="18643805" cy="1044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截圖 2025-06-11 上午11.42.52.png" descr="截圖 2025-06-11 上午11.42.52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4219" y="-56205"/>
            <a:ext cx="18505858" cy="1028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